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72" r:id="rId2"/>
    <p:sldMasterId id="2147483684" r:id="rId3"/>
    <p:sldMasterId id="2147483696" r:id="rId4"/>
  </p:sldMasterIdLst>
  <p:notesMasterIdLst>
    <p:notesMasterId r:id="rId49"/>
  </p:notesMasterIdLst>
  <p:sldIdLst>
    <p:sldId id="256" r:id="rId5"/>
    <p:sldId id="257" r:id="rId6"/>
    <p:sldId id="259" r:id="rId7"/>
    <p:sldId id="289" r:id="rId8"/>
    <p:sldId id="260" r:id="rId9"/>
    <p:sldId id="263" r:id="rId10"/>
    <p:sldId id="261" r:id="rId11"/>
    <p:sldId id="292" r:id="rId12"/>
    <p:sldId id="262" r:id="rId13"/>
    <p:sldId id="265" r:id="rId14"/>
    <p:sldId id="298" r:id="rId15"/>
    <p:sldId id="299" r:id="rId16"/>
    <p:sldId id="291" r:id="rId17"/>
    <p:sldId id="293" r:id="rId18"/>
    <p:sldId id="294" r:id="rId19"/>
    <p:sldId id="295" r:id="rId20"/>
    <p:sldId id="296" r:id="rId21"/>
    <p:sldId id="297" r:id="rId22"/>
    <p:sldId id="300" r:id="rId23"/>
    <p:sldId id="301" r:id="rId24"/>
    <p:sldId id="302" r:id="rId25"/>
    <p:sldId id="303" r:id="rId26"/>
    <p:sldId id="290" r:id="rId27"/>
    <p:sldId id="266" r:id="rId28"/>
    <p:sldId id="272" r:id="rId29"/>
    <p:sldId id="268" r:id="rId30"/>
    <p:sldId id="267" r:id="rId31"/>
    <p:sldId id="269" r:id="rId32"/>
    <p:sldId id="270" r:id="rId33"/>
    <p:sldId id="271" r:id="rId34"/>
    <p:sldId id="274" r:id="rId35"/>
    <p:sldId id="275" r:id="rId36"/>
    <p:sldId id="276" r:id="rId37"/>
    <p:sldId id="278" r:id="rId38"/>
    <p:sldId id="284" r:id="rId39"/>
    <p:sldId id="279" r:id="rId40"/>
    <p:sldId id="285" r:id="rId41"/>
    <p:sldId id="280" r:id="rId42"/>
    <p:sldId id="281" r:id="rId43"/>
    <p:sldId id="286" r:id="rId44"/>
    <p:sldId id="282" r:id="rId45"/>
    <p:sldId id="287" r:id="rId46"/>
    <p:sldId id="283" r:id="rId47"/>
    <p:sldId id="288" r:id="rId48"/>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CC"/>
    <a:srgbClr val="FFCCFF"/>
    <a:srgbClr val="B8DE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notesViewPr>
    <p:cSldViewPr>
      <p:cViewPr varScale="1">
        <p:scale>
          <a:sx n="56" d="100"/>
          <a:sy n="56" d="100"/>
        </p:scale>
        <p:origin x="-1812"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5C97B700-618F-43AB-8673-DAEFAA136454}" type="datetimeFigureOut">
              <a:rPr lang="fa-IR" smtClean="0"/>
              <a:t>09/12/1438</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D0991189-ECED-4A21-AA1E-32DDE196E87C}" type="slidenum">
              <a:rPr lang="fa-IR" smtClean="0"/>
              <a:t>‹#›</a:t>
            </a:fld>
            <a:endParaRPr lang="fa-IR"/>
          </a:p>
        </p:txBody>
      </p:sp>
    </p:spTree>
    <p:extLst>
      <p:ext uri="{BB962C8B-B14F-4D97-AF65-F5344CB8AC3E}">
        <p14:creationId xmlns:p14="http://schemas.microsoft.com/office/powerpoint/2010/main" val="196707811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D0991189-ECED-4A21-AA1E-32DDE196E87C}" type="slidenum">
              <a:rPr lang="fa-IR" smtClean="0"/>
              <a:t>1</a:t>
            </a:fld>
            <a:endParaRPr lang="fa-IR"/>
          </a:p>
        </p:txBody>
      </p:sp>
    </p:spTree>
    <p:extLst>
      <p:ext uri="{BB962C8B-B14F-4D97-AF65-F5344CB8AC3E}">
        <p14:creationId xmlns:p14="http://schemas.microsoft.com/office/powerpoint/2010/main" val="1329203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D0991189-ECED-4A21-AA1E-32DDE196E87C}" type="slidenum">
              <a:rPr lang="fa-IR" smtClean="0"/>
              <a:t>31</a:t>
            </a:fld>
            <a:endParaRPr lang="fa-IR"/>
          </a:p>
        </p:txBody>
      </p:sp>
    </p:spTree>
    <p:extLst>
      <p:ext uri="{BB962C8B-B14F-4D97-AF65-F5344CB8AC3E}">
        <p14:creationId xmlns:p14="http://schemas.microsoft.com/office/powerpoint/2010/main" val="2403158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A5C9B0F5-816D-4EF5-9AB7-DCFCC9DF70E2}" type="datetimeFigureOut">
              <a:rPr lang="fa-IR" smtClean="0"/>
              <a:pPr/>
              <a:t>09/12/1438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AAC1F81-FF75-4562-80EB-02029AFB8507}" type="slidenum">
              <a:rPr lang="fa-IR" smtClean="0"/>
              <a:pPr/>
              <a:t>‹#›</a:t>
            </a:fld>
            <a:endParaRPr lang="fa-I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A5C9B0F5-816D-4EF5-9AB7-DCFCC9DF70E2}" type="datetimeFigureOut">
              <a:rPr lang="fa-IR" smtClean="0"/>
              <a:pPr/>
              <a:t>09/12/1438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AAC1F81-FF75-4562-80EB-02029AFB8507}" type="slidenum">
              <a:rPr lang="fa-IR" smtClean="0"/>
              <a:pPr/>
              <a:t>‹#›</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A5C9B0F5-816D-4EF5-9AB7-DCFCC9DF70E2}" type="datetimeFigureOut">
              <a:rPr lang="fa-IR" smtClean="0"/>
              <a:pPr/>
              <a:t>09/12/1438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AAC1F81-FF75-4562-80EB-02029AFB8507}" type="slidenum">
              <a:rPr lang="fa-IR" smtClean="0"/>
              <a:pPr/>
              <a:t>‹#›</a:t>
            </a:fld>
            <a:endParaRPr lang="fa-I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A5C9B0F5-816D-4EF5-9AB7-DCFCC9DF70E2}" type="datetimeFigureOut">
              <a:rPr lang="fa-IR" smtClean="0"/>
              <a:pPr/>
              <a:t>09/12/1438</a:t>
            </a:fld>
            <a:endParaRPr lang="fa-IR"/>
          </a:p>
        </p:txBody>
      </p:sp>
      <p:sp>
        <p:nvSpPr>
          <p:cNvPr id="19" name="Footer Placeholder 18"/>
          <p:cNvSpPr>
            <a:spLocks noGrp="1"/>
          </p:cNvSpPr>
          <p:nvPr>
            <p:ph type="ftr" sz="quarter" idx="11"/>
          </p:nvPr>
        </p:nvSpPr>
        <p:spPr/>
        <p:txBody>
          <a:bodyPr/>
          <a:lstStyle/>
          <a:p>
            <a:endParaRPr lang="fa-IR"/>
          </a:p>
        </p:txBody>
      </p:sp>
      <p:sp>
        <p:nvSpPr>
          <p:cNvPr id="27" name="Slide Number Placeholder 26"/>
          <p:cNvSpPr>
            <a:spLocks noGrp="1"/>
          </p:cNvSpPr>
          <p:nvPr>
            <p:ph type="sldNum" sz="quarter" idx="12"/>
          </p:nvPr>
        </p:nvSpPr>
        <p:spPr/>
        <p:txBody>
          <a:bodyPr/>
          <a:lstStyle/>
          <a:p>
            <a:fld id="{2AAC1F81-FF75-4562-80EB-02029AFB8507}" type="slidenum">
              <a:rPr lang="fa-IR" smtClean="0"/>
              <a:pPr/>
              <a:t>‹#›</a:t>
            </a:fld>
            <a:endParaRPr lang="fa-IR"/>
          </a:p>
        </p:txBody>
      </p:sp>
    </p:spTree>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5C9B0F5-816D-4EF5-9AB7-DCFCC9DF70E2}" type="datetimeFigureOut">
              <a:rPr lang="fa-IR" smtClean="0"/>
              <a:pPr/>
              <a:t>09/12/1438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AAC1F81-FF75-4562-80EB-02029AFB8507}" type="slidenum">
              <a:rPr lang="fa-IR" smtClean="0"/>
              <a:pPr/>
              <a:t>‹#›</a:t>
            </a:fld>
            <a:endParaRPr lang="fa-I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A5C9B0F5-816D-4EF5-9AB7-DCFCC9DF70E2}" type="datetimeFigureOut">
              <a:rPr lang="fa-IR" smtClean="0"/>
              <a:pPr/>
              <a:t>09/12/1438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AAC1F81-FF75-4562-80EB-02029AFB8507}" type="slidenum">
              <a:rPr lang="fa-IR" smtClean="0"/>
              <a:pPr/>
              <a:t>‹#›</a:t>
            </a:fld>
            <a:endParaRPr lang="fa-IR"/>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5C9B0F5-816D-4EF5-9AB7-DCFCC9DF70E2}" type="datetimeFigureOut">
              <a:rPr lang="fa-IR" smtClean="0"/>
              <a:pPr/>
              <a:t>09/12/1438</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2AAC1F81-FF75-4562-80EB-02029AFB8507}" type="slidenum">
              <a:rPr lang="fa-IR" smtClean="0"/>
              <a:pPr/>
              <a:t>‹#›</a:t>
            </a:fld>
            <a:endParaRPr lang="fa-I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A5C9B0F5-816D-4EF5-9AB7-DCFCC9DF70E2}" type="datetimeFigureOut">
              <a:rPr lang="fa-IR" smtClean="0"/>
              <a:pPr/>
              <a:t>09/12/1438</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2AAC1F81-FF75-4562-80EB-02029AFB8507}" type="slidenum">
              <a:rPr lang="fa-IR" smtClean="0"/>
              <a:pPr/>
              <a:t>‹#›</a:t>
            </a:fld>
            <a:endParaRPr lang="fa-I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5C9B0F5-816D-4EF5-9AB7-DCFCC9DF70E2}" type="datetimeFigureOut">
              <a:rPr lang="fa-IR" smtClean="0"/>
              <a:pPr/>
              <a:t>09/12/1438</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2AAC1F81-FF75-4562-80EB-02029AFB8507}" type="slidenum">
              <a:rPr lang="fa-IR" smtClean="0"/>
              <a:pPr/>
              <a:t>‹#›</a:t>
            </a:fld>
            <a:endParaRPr lang="fa-I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C9B0F5-816D-4EF5-9AB7-DCFCC9DF70E2}" type="datetimeFigureOut">
              <a:rPr lang="fa-IR" smtClean="0"/>
              <a:pPr/>
              <a:t>09/12/1438</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2AAC1F81-FF75-4562-80EB-02029AFB8507}" type="slidenum">
              <a:rPr lang="fa-IR" smtClean="0"/>
              <a:pPr/>
              <a:t>‹#›</a:t>
            </a:fld>
            <a:endParaRPr lang="fa-I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5C9B0F5-816D-4EF5-9AB7-DCFCC9DF70E2}" type="datetimeFigureOut">
              <a:rPr lang="fa-IR" smtClean="0"/>
              <a:pPr/>
              <a:t>09/12/1438</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2AAC1F81-FF75-4562-80EB-02029AFB8507}" type="slidenum">
              <a:rPr lang="fa-IR" smtClean="0"/>
              <a:pPr/>
              <a:t>‹#›</a:t>
            </a:fld>
            <a:endParaRPr lang="fa-I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A5C9B0F5-816D-4EF5-9AB7-DCFCC9DF70E2}" type="datetimeFigureOut">
              <a:rPr lang="fa-IR" smtClean="0"/>
              <a:pPr/>
              <a:t>09/12/1438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AAC1F81-FF75-4562-80EB-02029AFB8507}" type="slidenum">
              <a:rPr lang="fa-IR" smtClean="0"/>
              <a:pPr/>
              <a:t>‹#›</a:t>
            </a:fld>
            <a:endParaRPr lang="fa-I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5C9B0F5-816D-4EF5-9AB7-DCFCC9DF70E2}" type="datetimeFigureOut">
              <a:rPr lang="fa-IR" smtClean="0"/>
              <a:pPr/>
              <a:t>09/12/1438</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a:xfrm>
            <a:off x="8077200" y="6356350"/>
            <a:ext cx="609600" cy="365125"/>
          </a:xfrm>
        </p:spPr>
        <p:txBody>
          <a:bodyPr/>
          <a:lstStyle/>
          <a:p>
            <a:fld id="{2AAC1F81-FF75-4562-80EB-02029AFB8507}" type="slidenum">
              <a:rPr lang="fa-IR" smtClean="0"/>
              <a:pPr/>
              <a:t>‹#›</a:t>
            </a:fld>
            <a:endParaRPr lang="fa-I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5C9B0F5-816D-4EF5-9AB7-DCFCC9DF70E2}" type="datetimeFigureOut">
              <a:rPr lang="fa-IR" smtClean="0"/>
              <a:pPr/>
              <a:t>09/12/1438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AAC1F81-FF75-4562-80EB-02029AFB8507}" type="slidenum">
              <a:rPr lang="fa-IR" smtClean="0"/>
              <a:pPr/>
              <a:t>‹#›</a:t>
            </a:fld>
            <a:endParaRPr lang="fa-I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5C9B0F5-816D-4EF5-9AB7-DCFCC9DF70E2}" type="datetimeFigureOut">
              <a:rPr lang="fa-IR" smtClean="0"/>
              <a:pPr/>
              <a:t>09/12/1438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AAC1F81-FF75-4562-80EB-02029AFB8507}" type="slidenum">
              <a:rPr lang="fa-IR" smtClean="0"/>
              <a:pPr/>
              <a:t>‹#›</a:t>
            </a:fld>
            <a:endParaRPr lang="fa-I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A5C9B0F5-816D-4EF5-9AB7-DCFCC9DF70E2}" type="datetimeFigureOut">
              <a:rPr lang="fa-IR" smtClean="0">
                <a:solidFill>
                  <a:prstClr val="black">
                    <a:tint val="75000"/>
                  </a:prstClr>
                </a:solidFill>
              </a:rPr>
              <a:pPr/>
              <a:t>09/12/1438</a:t>
            </a:fld>
            <a:endParaRPr lang="fa-IR">
              <a:solidFill>
                <a:prstClr val="black">
                  <a:tint val="75000"/>
                </a:prstClr>
              </a:solidFill>
            </a:endParaRPr>
          </a:p>
        </p:txBody>
      </p:sp>
      <p:sp>
        <p:nvSpPr>
          <p:cNvPr id="17" name="Footer Placeholder 16"/>
          <p:cNvSpPr>
            <a:spLocks noGrp="1"/>
          </p:cNvSpPr>
          <p:nvPr>
            <p:ph type="ftr" sz="quarter" idx="11"/>
          </p:nvPr>
        </p:nvSpPr>
        <p:spPr/>
        <p:txBody>
          <a:bodyPr/>
          <a:lstStyle/>
          <a:p>
            <a:endParaRPr lang="fa-IR">
              <a:solidFill>
                <a:prstClr val="black">
                  <a:tint val="75000"/>
                </a:prstClr>
              </a:solidFill>
            </a:endParaRPr>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2AAC1F81-FF75-4562-80EB-02029AFB8507}" type="slidenum">
              <a:rPr lang="fa-IR" smtClean="0">
                <a:solidFill>
                  <a:prstClr val="black">
                    <a:tint val="75000"/>
                  </a:prstClr>
                </a:solidFill>
              </a:rPr>
              <a:pPr/>
              <a:t>‹#›</a:t>
            </a:fld>
            <a:endParaRPr lang="fa-IR">
              <a:solidFill>
                <a:prstClr val="black">
                  <a:tint val="75000"/>
                </a:prstClr>
              </a:solidFill>
            </a:endParaRPr>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A5C9B0F5-816D-4EF5-9AB7-DCFCC9DF70E2}" type="datetimeFigureOut">
              <a:rPr lang="fa-IR" smtClean="0">
                <a:solidFill>
                  <a:prstClr val="black">
                    <a:tint val="75000"/>
                  </a:prstClr>
                </a:solidFill>
              </a:rPr>
              <a:pPr/>
              <a:t>09/12/1438</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2AAC1F81-FF75-4562-80EB-02029AFB8507}" type="slidenum">
              <a:rPr lang="fa-IR" smtClean="0">
                <a:solidFill>
                  <a:prstClr val="black">
                    <a:tint val="75000"/>
                  </a:prstClr>
                </a:solidFill>
              </a:rPr>
              <a:pPr/>
              <a:t>‹#›</a:t>
            </a:fld>
            <a:endParaRPr lang="fa-IR">
              <a:solidFill>
                <a:prstClr val="black">
                  <a:tint val="75000"/>
                </a:prstClr>
              </a:solidFill>
            </a:endParaRPr>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A5C9B0F5-816D-4EF5-9AB7-DCFCC9DF70E2}" type="datetimeFigureOut">
              <a:rPr lang="fa-IR" smtClean="0">
                <a:solidFill>
                  <a:prstClr val="black">
                    <a:tint val="75000"/>
                  </a:prstClr>
                </a:solidFill>
              </a:rPr>
              <a:pPr/>
              <a:t>09/12/1438</a:t>
            </a:fld>
            <a:endParaRPr lang="fa-IR">
              <a:solidFill>
                <a:prstClr val="black">
                  <a:tint val="75000"/>
                </a:prstClr>
              </a:solidFill>
            </a:endParaRPr>
          </a:p>
        </p:txBody>
      </p:sp>
      <p:sp>
        <p:nvSpPr>
          <p:cNvPr id="5" name="Footer Placeholder 4"/>
          <p:cNvSpPr>
            <a:spLocks noGrp="1"/>
          </p:cNvSpPr>
          <p:nvPr>
            <p:ph type="ftr" sz="quarter" idx="11"/>
          </p:nvPr>
        </p:nvSpPr>
        <p:spPr>
          <a:xfrm>
            <a:off x="800100" y="6172200"/>
            <a:ext cx="4000500" cy="457200"/>
          </a:xfrm>
        </p:spPr>
        <p:txBody>
          <a:bodyPr/>
          <a:lstStyle/>
          <a:p>
            <a:endParaRPr lang="fa-IR">
              <a:solidFill>
                <a:prstClr val="black">
                  <a:tint val="75000"/>
                </a:prstClr>
              </a:solidFill>
            </a:endParaRPr>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2AAC1F81-FF75-4562-80EB-02029AFB8507}" type="slidenum">
              <a:rPr lang="fa-IR" smtClean="0">
                <a:solidFill>
                  <a:prstClr val="black">
                    <a:tint val="75000"/>
                  </a:prstClr>
                </a:solidFill>
              </a:rPr>
              <a:pPr/>
              <a:t>‹#›</a:t>
            </a:fld>
            <a:endParaRPr lang="fa-IR">
              <a:solidFill>
                <a:prstClr val="black">
                  <a:tint val="75000"/>
                </a:prstClr>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A5C9B0F5-816D-4EF5-9AB7-DCFCC9DF70E2}" type="datetimeFigureOut">
              <a:rPr lang="fa-IR" smtClean="0">
                <a:solidFill>
                  <a:prstClr val="black">
                    <a:tint val="75000"/>
                  </a:prstClr>
                </a:solidFill>
              </a:rPr>
              <a:pPr/>
              <a:t>09/12/1438</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2AAC1F81-FF75-4562-80EB-02029AFB8507}" type="slidenum">
              <a:rPr lang="fa-IR" smtClean="0">
                <a:solidFill>
                  <a:prstClr val="black">
                    <a:tint val="75000"/>
                  </a:prstClr>
                </a:solidFill>
              </a:rPr>
              <a:pPr/>
              <a:t>‹#›</a:t>
            </a:fld>
            <a:endParaRPr lang="fa-IR">
              <a:solidFill>
                <a:prstClr val="black">
                  <a:tint val="75000"/>
                </a:prstClr>
              </a:solidFill>
            </a:endParaRPr>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A5C9B0F5-816D-4EF5-9AB7-DCFCC9DF70E2}" type="datetimeFigureOut">
              <a:rPr lang="fa-IR" smtClean="0">
                <a:solidFill>
                  <a:prstClr val="black">
                    <a:tint val="75000"/>
                  </a:prstClr>
                </a:solidFill>
              </a:rPr>
              <a:pPr/>
              <a:t>09/12/1438</a:t>
            </a:fld>
            <a:endParaRPr lang="fa-IR">
              <a:solidFill>
                <a:prstClr val="black">
                  <a:tint val="75000"/>
                </a:prstClr>
              </a:solidFill>
            </a:endParaRPr>
          </a:p>
        </p:txBody>
      </p:sp>
      <p:sp>
        <p:nvSpPr>
          <p:cNvPr id="8" name="Footer Placeholder 7"/>
          <p:cNvSpPr>
            <a:spLocks noGrp="1"/>
          </p:cNvSpPr>
          <p:nvPr>
            <p:ph type="ftr" sz="quarter" idx="11"/>
          </p:nvPr>
        </p:nvSpPr>
        <p:spPr/>
        <p:txBody>
          <a:bodyPr/>
          <a:lstStyle/>
          <a:p>
            <a:endParaRPr lang="fa-IR">
              <a:solidFill>
                <a:prstClr val="black">
                  <a:tint val="75000"/>
                </a:prstClr>
              </a:solidFill>
            </a:endParaRPr>
          </a:p>
        </p:txBody>
      </p:sp>
      <p:sp>
        <p:nvSpPr>
          <p:cNvPr id="9" name="Slide Number Placeholder 8"/>
          <p:cNvSpPr>
            <a:spLocks noGrp="1"/>
          </p:cNvSpPr>
          <p:nvPr>
            <p:ph type="sldNum" sz="quarter" idx="12"/>
          </p:nvPr>
        </p:nvSpPr>
        <p:spPr/>
        <p:txBody>
          <a:bodyPr/>
          <a:lstStyle/>
          <a:p>
            <a:fld id="{2AAC1F81-FF75-4562-80EB-02029AFB8507}" type="slidenum">
              <a:rPr lang="fa-IR" smtClean="0">
                <a:solidFill>
                  <a:prstClr val="black">
                    <a:tint val="75000"/>
                  </a:prstClr>
                </a:solidFill>
              </a:rPr>
              <a:pPr/>
              <a:t>‹#›</a:t>
            </a:fld>
            <a:endParaRPr lang="fa-IR">
              <a:solidFill>
                <a:prstClr val="black">
                  <a:tint val="75000"/>
                </a:prstClr>
              </a:solidFill>
            </a:endParaRPr>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5C9B0F5-816D-4EF5-9AB7-DCFCC9DF70E2}" type="datetimeFigureOut">
              <a:rPr lang="fa-IR" smtClean="0">
                <a:solidFill>
                  <a:prstClr val="black">
                    <a:tint val="75000"/>
                  </a:prstClr>
                </a:solidFill>
              </a:rPr>
              <a:pPr/>
              <a:t>09/12/1438</a:t>
            </a:fld>
            <a:endParaRPr lang="fa-IR">
              <a:solidFill>
                <a:prstClr val="black">
                  <a:tint val="75000"/>
                </a:prstClr>
              </a:solidFill>
            </a:endParaRPr>
          </a:p>
        </p:txBody>
      </p:sp>
      <p:sp>
        <p:nvSpPr>
          <p:cNvPr id="4" name="Footer Placeholder 3"/>
          <p:cNvSpPr>
            <a:spLocks noGrp="1"/>
          </p:cNvSpPr>
          <p:nvPr>
            <p:ph type="ftr" sz="quarter" idx="11"/>
          </p:nvPr>
        </p:nvSpPr>
        <p:spPr/>
        <p:txBody>
          <a:bodyPr/>
          <a:lstStyle/>
          <a:p>
            <a:endParaRPr lang="fa-IR">
              <a:solidFill>
                <a:prstClr val="black">
                  <a:tint val="75000"/>
                </a:prstClr>
              </a:solidFill>
            </a:endParaRPr>
          </a:p>
        </p:txBody>
      </p:sp>
      <p:sp>
        <p:nvSpPr>
          <p:cNvPr id="5" name="Slide Number Placeholder 4"/>
          <p:cNvSpPr>
            <a:spLocks noGrp="1"/>
          </p:cNvSpPr>
          <p:nvPr>
            <p:ph type="sldNum" sz="quarter" idx="12"/>
          </p:nvPr>
        </p:nvSpPr>
        <p:spPr/>
        <p:txBody>
          <a:bodyPr/>
          <a:lstStyle/>
          <a:p>
            <a:fld id="{2AAC1F81-FF75-4562-80EB-02029AFB8507}" type="slidenum">
              <a:rPr lang="fa-IR" smtClean="0">
                <a:solidFill>
                  <a:prstClr val="black">
                    <a:tint val="75000"/>
                  </a:prstClr>
                </a:solidFill>
              </a:rPr>
              <a:pPr/>
              <a:t>‹#›</a:t>
            </a:fld>
            <a:endParaRPr lang="fa-IR">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C9B0F5-816D-4EF5-9AB7-DCFCC9DF70E2}" type="datetimeFigureOut">
              <a:rPr lang="fa-IR" smtClean="0">
                <a:solidFill>
                  <a:prstClr val="black">
                    <a:tint val="75000"/>
                  </a:prstClr>
                </a:solidFill>
              </a:rPr>
              <a:pPr/>
              <a:t>09/12/1438</a:t>
            </a:fld>
            <a:endParaRPr lang="fa-IR">
              <a:solidFill>
                <a:prstClr val="black">
                  <a:tint val="75000"/>
                </a:prstClr>
              </a:solidFill>
            </a:endParaRPr>
          </a:p>
        </p:txBody>
      </p:sp>
      <p:sp>
        <p:nvSpPr>
          <p:cNvPr id="3" name="Footer Placeholder 2"/>
          <p:cNvSpPr>
            <a:spLocks noGrp="1"/>
          </p:cNvSpPr>
          <p:nvPr>
            <p:ph type="ftr" sz="quarter" idx="11"/>
          </p:nvPr>
        </p:nvSpPr>
        <p:spPr/>
        <p:txBody>
          <a:bodyPr/>
          <a:lstStyle/>
          <a:p>
            <a:endParaRPr lang="fa-IR">
              <a:solidFill>
                <a:prstClr val="black">
                  <a:tint val="75000"/>
                </a:prstClr>
              </a:solidFill>
            </a:endParaRPr>
          </a:p>
        </p:txBody>
      </p:sp>
      <p:sp>
        <p:nvSpPr>
          <p:cNvPr id="4" name="Slide Number Placeholder 3"/>
          <p:cNvSpPr>
            <a:spLocks noGrp="1"/>
          </p:cNvSpPr>
          <p:nvPr>
            <p:ph type="sldNum" sz="quarter" idx="12"/>
          </p:nvPr>
        </p:nvSpPr>
        <p:spPr/>
        <p:txBody>
          <a:bodyPr/>
          <a:lstStyle/>
          <a:p>
            <a:fld id="{2AAC1F81-FF75-4562-80EB-02029AFB8507}" type="slidenum">
              <a:rPr lang="fa-IR" smtClean="0">
                <a:solidFill>
                  <a:prstClr val="black">
                    <a:tint val="75000"/>
                  </a:prstClr>
                </a:solidFill>
              </a:rPr>
              <a:pPr/>
              <a:t>‹#›</a:t>
            </a:fld>
            <a:endParaRPr lang="fa-IR">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C9B0F5-816D-4EF5-9AB7-DCFCC9DF70E2}" type="datetimeFigureOut">
              <a:rPr lang="fa-IR" smtClean="0"/>
              <a:pPr/>
              <a:t>09/12/1438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AAC1F81-FF75-4562-80EB-02029AFB8507}" type="slidenum">
              <a:rPr lang="fa-IR" smtClean="0"/>
              <a:pPr/>
              <a:t>‹#›</a:t>
            </a:fld>
            <a:endParaRPr lang="fa-I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5C9B0F5-816D-4EF5-9AB7-DCFCC9DF70E2}" type="datetimeFigureOut">
              <a:rPr lang="fa-IR" smtClean="0">
                <a:solidFill>
                  <a:prstClr val="black">
                    <a:tint val="75000"/>
                  </a:prstClr>
                </a:solidFill>
              </a:rPr>
              <a:pPr/>
              <a:t>09/12/1438</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2AAC1F81-FF75-4562-80EB-02029AFB8507}" type="slidenum">
              <a:rPr lang="fa-IR" smtClean="0">
                <a:solidFill>
                  <a:prstClr val="black">
                    <a:tint val="75000"/>
                  </a:prstClr>
                </a:solidFill>
              </a:rPr>
              <a:pPr/>
              <a:t>‹#›</a:t>
            </a:fld>
            <a:endParaRPr lang="fa-IR">
              <a:solidFill>
                <a:prstClr val="black">
                  <a:tint val="75000"/>
                </a:prstClr>
              </a:solidFill>
            </a:endParaRPr>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5C9B0F5-816D-4EF5-9AB7-DCFCC9DF70E2}" type="datetimeFigureOut">
              <a:rPr lang="fa-IR" smtClean="0">
                <a:solidFill>
                  <a:prstClr val="black">
                    <a:tint val="75000"/>
                  </a:prstClr>
                </a:solidFill>
              </a:rPr>
              <a:pPr/>
              <a:t>09/12/1438</a:t>
            </a:fld>
            <a:endParaRPr lang="fa-IR">
              <a:solidFill>
                <a:prstClr val="black">
                  <a:tint val="75000"/>
                </a:prstClr>
              </a:solidFill>
            </a:endParaRPr>
          </a:p>
        </p:txBody>
      </p:sp>
      <p:sp>
        <p:nvSpPr>
          <p:cNvPr id="6" name="Footer Placeholder 5"/>
          <p:cNvSpPr>
            <a:spLocks noGrp="1"/>
          </p:cNvSpPr>
          <p:nvPr>
            <p:ph type="ftr" sz="quarter" idx="11"/>
          </p:nvPr>
        </p:nvSpPr>
        <p:spPr>
          <a:xfrm>
            <a:off x="914400" y="6172200"/>
            <a:ext cx="3886200" cy="457200"/>
          </a:xfrm>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a:xfrm>
            <a:off x="146304" y="6208776"/>
            <a:ext cx="457200" cy="457200"/>
          </a:xfrm>
        </p:spPr>
        <p:txBody>
          <a:bodyPr/>
          <a:lstStyle/>
          <a:p>
            <a:fld id="{2AAC1F81-FF75-4562-80EB-02029AFB8507}" type="slidenum">
              <a:rPr lang="fa-IR" smtClean="0">
                <a:solidFill>
                  <a:prstClr val="black">
                    <a:tint val="75000"/>
                  </a:prstClr>
                </a:solidFill>
              </a:rPr>
              <a:pPr/>
              <a:t>‹#›</a:t>
            </a:fld>
            <a:endParaRPr lang="fa-IR">
              <a:solidFill>
                <a:prstClr val="black">
                  <a:tint val="75000"/>
                </a:prstClr>
              </a:solidFill>
            </a:endParaRPr>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5C9B0F5-816D-4EF5-9AB7-DCFCC9DF70E2}" type="datetimeFigureOut">
              <a:rPr lang="fa-IR" smtClean="0">
                <a:solidFill>
                  <a:prstClr val="black">
                    <a:tint val="75000"/>
                  </a:prstClr>
                </a:solidFill>
              </a:rPr>
              <a:pPr/>
              <a:t>09/12/1438</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2AAC1F81-FF75-4562-80EB-02029AFB8507}" type="slidenum">
              <a:rPr lang="fa-IR" smtClean="0">
                <a:solidFill>
                  <a:prstClr val="black">
                    <a:tint val="75000"/>
                  </a:prstClr>
                </a:solidFill>
              </a:rPr>
              <a:pPr/>
              <a:t>‹#›</a:t>
            </a:fld>
            <a:endParaRPr lang="fa-IR">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5C9B0F5-816D-4EF5-9AB7-DCFCC9DF70E2}" type="datetimeFigureOut">
              <a:rPr lang="fa-IR" smtClean="0">
                <a:solidFill>
                  <a:prstClr val="black">
                    <a:tint val="75000"/>
                  </a:prstClr>
                </a:solidFill>
              </a:rPr>
              <a:pPr/>
              <a:t>09/12/1438</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2AAC1F81-FF75-4562-80EB-02029AFB8507}" type="slidenum">
              <a:rPr lang="fa-IR" smtClean="0">
                <a:solidFill>
                  <a:prstClr val="black">
                    <a:tint val="75000"/>
                  </a:prstClr>
                </a:solidFill>
              </a:rPr>
              <a:pPr/>
              <a:t>‹#›</a:t>
            </a:fld>
            <a:endParaRPr lang="fa-IR">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A5C9B0F5-816D-4EF5-9AB7-DCFCC9DF70E2}" type="datetimeFigureOut">
              <a:rPr lang="fa-IR" smtClean="0"/>
              <a:pPr/>
              <a:t>09/12/1438</a:t>
            </a:fld>
            <a:endParaRPr lang="fa-IR"/>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fa-IR"/>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2AAC1F81-FF75-4562-80EB-02029AFB8507}" type="slidenum">
              <a:rPr lang="fa-IR" smtClean="0"/>
              <a:pPr/>
              <a:t>‹#›</a:t>
            </a:fld>
            <a:endParaRPr lang="fa-I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5C9B0F5-816D-4EF5-9AB7-DCFCC9DF70E2}" type="datetimeFigureOut">
              <a:rPr lang="fa-IR" smtClean="0"/>
              <a:pPr/>
              <a:t>09/12/1438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AAC1F81-FF75-4562-80EB-02029AFB8507}" type="slidenum">
              <a:rPr lang="fa-IR" smtClean="0"/>
              <a:pPr/>
              <a:t>‹#›</a:t>
            </a:fld>
            <a:endParaRPr lang="fa-I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C9B0F5-816D-4EF5-9AB7-DCFCC9DF70E2}" type="datetimeFigureOut">
              <a:rPr lang="fa-IR" smtClean="0"/>
              <a:pPr/>
              <a:t>09/12/1438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AAC1F81-FF75-4562-80EB-02029AFB8507}" type="slidenum">
              <a:rPr lang="fa-IR" smtClean="0"/>
              <a:pPr/>
              <a:t>‹#›</a:t>
            </a:fld>
            <a:endParaRPr lang="fa-I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A5C9B0F5-816D-4EF5-9AB7-DCFCC9DF70E2}" type="datetimeFigureOut">
              <a:rPr lang="fa-IR" smtClean="0"/>
              <a:pPr/>
              <a:t>09/12/1438</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2AAC1F81-FF75-4562-80EB-02029AFB8507}" type="slidenum">
              <a:rPr lang="fa-IR" smtClean="0"/>
              <a:pPr/>
              <a:t>‹#›</a:t>
            </a:fld>
            <a:endParaRPr lang="fa-IR"/>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5C9B0F5-816D-4EF5-9AB7-DCFCC9DF70E2}" type="datetimeFigureOut">
              <a:rPr lang="fa-IR" smtClean="0"/>
              <a:pPr/>
              <a:t>09/12/1438</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2AAC1F81-FF75-4562-80EB-02029AFB8507}" type="slidenum">
              <a:rPr lang="fa-IR" smtClean="0"/>
              <a:pPr/>
              <a:t>‹#›</a:t>
            </a:fld>
            <a:endParaRPr lang="fa-I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C9B0F5-816D-4EF5-9AB7-DCFCC9DF70E2}" type="datetimeFigureOut">
              <a:rPr lang="fa-IR" smtClean="0"/>
              <a:pPr/>
              <a:t>09/12/1438</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2AAC1F81-FF75-4562-80EB-02029AFB8507}" type="slidenum">
              <a:rPr lang="fa-IR" smtClean="0"/>
              <a:pPr/>
              <a:t>‹#›</a:t>
            </a:fld>
            <a:endParaRPr lang="fa-I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A5C9B0F5-816D-4EF5-9AB7-DCFCC9DF70E2}" type="datetimeFigureOut">
              <a:rPr lang="fa-IR" smtClean="0"/>
              <a:pPr/>
              <a:t>09/12/1438</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2AAC1F81-FF75-4562-80EB-02029AFB8507}" type="slidenum">
              <a:rPr lang="fa-IR" smtClean="0"/>
              <a:pPr/>
              <a:t>‹#›</a:t>
            </a:fld>
            <a:endParaRPr lang="fa-I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C9B0F5-816D-4EF5-9AB7-DCFCC9DF70E2}" type="datetimeFigureOut">
              <a:rPr lang="fa-IR" smtClean="0"/>
              <a:pPr/>
              <a:t>09/12/1438</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2AAC1F81-FF75-4562-80EB-02029AFB8507}" type="slidenum">
              <a:rPr lang="fa-IR" smtClean="0"/>
              <a:pPr/>
              <a:t>‹#›</a:t>
            </a:fld>
            <a:endParaRPr lang="fa-I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A5C9B0F5-816D-4EF5-9AB7-DCFCC9DF70E2}" type="datetimeFigureOut">
              <a:rPr lang="fa-IR" smtClean="0"/>
              <a:pPr/>
              <a:t>09/12/1438</a:t>
            </a:fld>
            <a:endParaRPr lang="fa-IR"/>
          </a:p>
        </p:txBody>
      </p:sp>
      <p:sp>
        <p:nvSpPr>
          <p:cNvPr id="7" name="Slide Number Placeholder 6"/>
          <p:cNvSpPr>
            <a:spLocks noGrp="1"/>
          </p:cNvSpPr>
          <p:nvPr>
            <p:ph type="sldNum" sz="quarter" idx="12"/>
          </p:nvPr>
        </p:nvSpPr>
        <p:spPr/>
        <p:txBody>
          <a:bodyPr/>
          <a:lstStyle/>
          <a:p>
            <a:fld id="{2AAC1F81-FF75-4562-80EB-02029AFB8507}" type="slidenum">
              <a:rPr lang="fa-IR" smtClean="0"/>
              <a:pPr/>
              <a:t>‹#›</a:t>
            </a:fld>
            <a:endParaRPr lang="fa-IR"/>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fa-IR"/>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C9B0F5-816D-4EF5-9AB7-DCFCC9DF70E2}" type="datetimeFigureOut">
              <a:rPr lang="fa-IR" smtClean="0"/>
              <a:pPr/>
              <a:t>09/12/1438</a:t>
            </a:fld>
            <a:endParaRPr lang="fa-IR"/>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fa-IR"/>
          </a:p>
        </p:txBody>
      </p:sp>
      <p:sp>
        <p:nvSpPr>
          <p:cNvPr id="7" name="Slide Number Placeholder 6"/>
          <p:cNvSpPr>
            <a:spLocks noGrp="1"/>
          </p:cNvSpPr>
          <p:nvPr>
            <p:ph type="sldNum" sz="quarter" idx="12"/>
          </p:nvPr>
        </p:nvSpPr>
        <p:spPr/>
        <p:txBody>
          <a:bodyPr/>
          <a:lstStyle/>
          <a:p>
            <a:fld id="{2AAC1F81-FF75-4562-80EB-02029AFB8507}" type="slidenum">
              <a:rPr lang="fa-IR" smtClean="0"/>
              <a:pPr/>
              <a:t>‹#›</a:t>
            </a:fld>
            <a:endParaRPr lang="fa-I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C9B0F5-816D-4EF5-9AB7-DCFCC9DF70E2}" type="datetimeFigureOut">
              <a:rPr lang="fa-IR" smtClean="0"/>
              <a:pPr/>
              <a:t>09/12/1438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AAC1F81-FF75-4562-80EB-02029AFB8507}" type="slidenum">
              <a:rPr lang="fa-IR" smtClean="0"/>
              <a:pPr/>
              <a:t>‹#›</a:t>
            </a:fld>
            <a:endParaRPr lang="fa-I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C9B0F5-816D-4EF5-9AB7-DCFCC9DF70E2}" type="datetimeFigureOut">
              <a:rPr lang="fa-IR" smtClean="0"/>
              <a:pPr/>
              <a:t>09/12/1438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AAC1F81-FF75-4562-80EB-02029AFB8507}" type="slidenum">
              <a:rPr lang="fa-IR" smtClean="0"/>
              <a:pPr/>
              <a:t>‹#›</a:t>
            </a:fld>
            <a:endParaRPr lang="fa-I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A5C9B0F5-816D-4EF5-9AB7-DCFCC9DF70E2}" type="datetimeFigureOut">
              <a:rPr lang="fa-IR" smtClean="0"/>
              <a:pPr/>
              <a:t>09/12/1438</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2AAC1F81-FF75-4562-80EB-02029AFB8507}" type="slidenum">
              <a:rPr lang="fa-IR" smtClean="0"/>
              <a:pPr/>
              <a:t>‹#›</a:t>
            </a:fld>
            <a:endParaRPr lang="fa-I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A5C9B0F5-816D-4EF5-9AB7-DCFCC9DF70E2}" type="datetimeFigureOut">
              <a:rPr lang="fa-IR" smtClean="0"/>
              <a:pPr/>
              <a:t>09/12/1438</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2AAC1F81-FF75-4562-80EB-02029AFB8507}" type="slidenum">
              <a:rPr lang="fa-IR" smtClean="0"/>
              <a:pPr/>
              <a:t>‹#›</a:t>
            </a:fld>
            <a:endParaRPr lang="fa-I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C9B0F5-816D-4EF5-9AB7-DCFCC9DF70E2}" type="datetimeFigureOut">
              <a:rPr lang="fa-IR" smtClean="0"/>
              <a:pPr/>
              <a:t>09/12/1438</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2AAC1F81-FF75-4562-80EB-02029AFB8507}" type="slidenum">
              <a:rPr lang="fa-IR" smtClean="0"/>
              <a:pPr/>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C9B0F5-816D-4EF5-9AB7-DCFCC9DF70E2}" type="datetimeFigureOut">
              <a:rPr lang="fa-IR" smtClean="0"/>
              <a:pPr/>
              <a:t>09/12/1438</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2AAC1F81-FF75-4562-80EB-02029AFB8507}" type="slidenum">
              <a:rPr lang="fa-IR" smtClean="0"/>
              <a:pPr/>
              <a:t>‹#›</a:t>
            </a:fld>
            <a:endParaRPr lang="fa-I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C9B0F5-816D-4EF5-9AB7-DCFCC9DF70E2}" type="datetimeFigureOut">
              <a:rPr lang="fa-IR" smtClean="0"/>
              <a:pPr/>
              <a:t>09/12/1438</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2AAC1F81-FF75-4562-80EB-02029AFB8507}" type="slidenum">
              <a:rPr lang="fa-IR" smtClean="0"/>
              <a:pPr/>
              <a:t>‹#›</a:t>
            </a:fld>
            <a:endParaRPr lang="fa-I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A5C9B0F5-816D-4EF5-9AB7-DCFCC9DF70E2}" type="datetimeFigureOut">
              <a:rPr lang="fa-IR" smtClean="0"/>
              <a:pPr/>
              <a:t>09/12/1438</a:t>
            </a:fld>
            <a:endParaRPr lang="fa-I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2AAC1F81-FF75-4562-80EB-02029AFB8507}" type="slidenum">
              <a:rPr lang="fa-IR" smtClean="0"/>
              <a:pPr/>
              <a:t>‹#›</a:t>
            </a:fld>
            <a:endParaRPr lang="fa-I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A5C9B0F5-816D-4EF5-9AB7-DCFCC9DF70E2}" type="datetimeFigureOut">
              <a:rPr lang="fa-IR" smtClean="0"/>
              <a:pPr/>
              <a:t>09/12/1438</a:t>
            </a:fld>
            <a:endParaRPr lang="fa-I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fa-I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2AAC1F81-FF75-4562-80EB-02029AFB8507}" type="slidenum">
              <a:rPr lang="fa-IR" smtClean="0"/>
              <a:pPr/>
              <a:t>‹#›</a:t>
            </a:fld>
            <a:endParaRPr lang="fa-I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A5C9B0F5-816D-4EF5-9AB7-DCFCC9DF70E2}" type="datetimeFigureOut">
              <a:rPr lang="fa-IR" smtClean="0"/>
              <a:pPr/>
              <a:t>09/12/1438</a:t>
            </a:fld>
            <a:endParaRPr lang="fa-I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fa-I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2AAC1F81-FF75-4562-80EB-02029AFB8507}" type="slidenum">
              <a:rPr lang="fa-IR" smtClean="0"/>
              <a:pPr/>
              <a:t>‹#›</a:t>
            </a:fld>
            <a:endParaRPr lang="fa-I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1" eaLnBrk="1" latinLnBrk="0" hangingPunct="1">
        <a:spcBef>
          <a:spcPct val="0"/>
        </a:spcBef>
        <a:buNone/>
        <a:defRPr kumimoji="0" sz="4000" kern="1200">
          <a:solidFill>
            <a:schemeClr val="tx2"/>
          </a:solidFill>
          <a:latin typeface="+mj-lt"/>
          <a:ea typeface="+mj-ea"/>
          <a:cs typeface="+mj-cs"/>
        </a:defRPr>
      </a:lvl1pPr>
    </p:titleStyle>
    <p:bodyStyle>
      <a:lvl1pPr marL="274320" indent="-274320" algn="r" rtl="1"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r" rtl="1"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r" rtl="1"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r" rtl="1"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r" rtl="1"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r" rtl="1"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r" rtl="1"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r" rtl="1"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r" rtl="1"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A5C9B0F5-816D-4EF5-9AB7-DCFCC9DF70E2}" type="datetimeFigureOut">
              <a:rPr lang="fa-IR" smtClean="0"/>
              <a:pPr/>
              <a:t>09/12/1438</a:t>
            </a:fld>
            <a:endParaRPr lang="fa-IR"/>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fa-IR"/>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2AAC1F81-FF75-4562-80EB-02029AFB8507}" type="slidenum">
              <a:rPr lang="fa-IR" smtClean="0"/>
              <a:pPr/>
              <a:t>‹#›</a:t>
            </a:fld>
            <a:endParaRPr lang="fa-I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1" eaLnBrk="1" latinLnBrk="0" hangingPunct="1">
        <a:spcBef>
          <a:spcPct val="0"/>
        </a:spcBef>
        <a:buNone/>
        <a:defRPr sz="4000" kern="1200">
          <a:solidFill>
            <a:schemeClr val="accent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274320" algn="r" defTabSz="914400" rtl="1"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r" defTabSz="914400" rtl="1"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r" defTabSz="914400" rtl="1"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r" defTabSz="914400" rtl="1"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r" defTabSz="914400" rtl="1"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r" defTabSz="914400" rtl="1"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r" defTabSz="914400" rtl="1"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r" defTabSz="914400" rtl="1"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r" defTabSz="914400" rtl="1"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45.png"/><Relationship Id="rId2" Type="http://schemas.openxmlformats.org/officeDocument/2006/relationships/image" Target="../media/image46.jpeg"/><Relationship Id="rId1" Type="http://schemas.openxmlformats.org/officeDocument/2006/relationships/slideLayout" Target="../slideLayouts/slideLayout4.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gif"/></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53.jpeg"/></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3000"/>
            <a:lum/>
          </a:blip>
          <a:srcRect/>
          <a:stretch>
            <a:fillRect t="-5000" b="-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50051" y="1844824"/>
            <a:ext cx="7786742" cy="1000132"/>
          </a:xfrm>
        </p:spPr>
        <p:txBody>
          <a:bodyPr>
            <a:normAutofit/>
          </a:bodyPr>
          <a:lstStyle/>
          <a:p>
            <a:r>
              <a:rPr lang="fa-IR" sz="3600" b="1" dirty="0" smtClean="0">
                <a:solidFill>
                  <a:srgbClr val="7030A0"/>
                </a:solidFill>
                <a:cs typeface="B Titr" pitchFamily="2" charset="-78"/>
              </a:rPr>
              <a:t>اصول تغذیه صحیح دردوران بارداری وشیردهی</a:t>
            </a:r>
            <a:endParaRPr lang="fa-IR" sz="3600" b="1" dirty="0">
              <a:solidFill>
                <a:srgbClr val="7030A0"/>
              </a:solidFill>
              <a:cs typeface="B Titr" pitchFamily="2" charset="-78"/>
            </a:endParaRPr>
          </a:p>
        </p:txBody>
      </p:sp>
      <p:sp>
        <p:nvSpPr>
          <p:cNvPr id="3" name="Subtitle 2"/>
          <p:cNvSpPr>
            <a:spLocks noGrp="1"/>
          </p:cNvSpPr>
          <p:nvPr>
            <p:ph type="subTitle" idx="1"/>
          </p:nvPr>
        </p:nvSpPr>
        <p:spPr>
          <a:xfrm>
            <a:off x="1357290" y="5500702"/>
            <a:ext cx="6400800" cy="952634"/>
          </a:xfrm>
        </p:spPr>
        <p:txBody>
          <a:bodyPr>
            <a:normAutofit fontScale="85000" lnSpcReduction="20000"/>
          </a:bodyPr>
          <a:lstStyle/>
          <a:p>
            <a:pPr>
              <a:lnSpc>
                <a:spcPct val="170000"/>
              </a:lnSpc>
            </a:pPr>
            <a:r>
              <a:rPr lang="fa-IR" sz="2000" b="1" dirty="0" smtClean="0">
                <a:solidFill>
                  <a:schemeClr val="tx1"/>
                </a:solidFill>
                <a:cs typeface="B Titr" pitchFamily="2" charset="-78"/>
              </a:rPr>
              <a:t>شکوفا باقری نیا</a:t>
            </a:r>
          </a:p>
          <a:p>
            <a:pPr>
              <a:lnSpc>
                <a:spcPct val="170000"/>
              </a:lnSpc>
            </a:pPr>
            <a:r>
              <a:rPr lang="fa-IR" sz="2000" b="1" dirty="0" smtClean="0">
                <a:solidFill>
                  <a:schemeClr val="tx1"/>
                </a:solidFill>
                <a:cs typeface="B Titr" pitchFamily="2" charset="-78"/>
              </a:rPr>
              <a:t>واحد بهبود تغذیه جامعه</a:t>
            </a:r>
            <a:endParaRPr lang="fa-IR" sz="2000" b="1" dirty="0">
              <a:solidFill>
                <a:schemeClr val="tx1"/>
              </a:solidFill>
              <a:cs typeface="B Titr" pitchFamily="2" charset="-78"/>
            </a:endParaRPr>
          </a:p>
        </p:txBody>
      </p:sp>
      <p:sp>
        <p:nvSpPr>
          <p:cNvPr id="4" name="Rectangle 3"/>
          <p:cNvSpPr/>
          <p:nvPr/>
        </p:nvSpPr>
        <p:spPr>
          <a:xfrm>
            <a:off x="7308304" y="930617"/>
            <a:ext cx="1547664" cy="954107"/>
          </a:xfrm>
          <a:prstGeom prst="rect">
            <a:avLst/>
          </a:prstGeom>
        </p:spPr>
        <p:txBody>
          <a:bodyPr wrap="square">
            <a:spAutoFit/>
          </a:bodyPr>
          <a:lstStyle/>
          <a:p>
            <a:pPr algn="ctr">
              <a:buNone/>
            </a:pPr>
            <a:r>
              <a:rPr lang="fa-IR" sz="1400" b="1" dirty="0" smtClean="0"/>
              <a:t>دانشگاه علوم پزشکی و خدمات بهداشتی درمانی تهران</a:t>
            </a:r>
            <a:endParaRPr lang="en-US" sz="1400" dirty="0" smtClean="0"/>
          </a:p>
          <a:p>
            <a:pPr algn="ctr">
              <a:buNone/>
            </a:pPr>
            <a:r>
              <a:rPr lang="fa-IR" sz="1400" b="1" dirty="0" smtClean="0"/>
              <a:t>معاونت بهداشت</a:t>
            </a:r>
            <a:endParaRPr lang="en-US" sz="1400" dirty="0" smtClean="0"/>
          </a:p>
        </p:txBody>
      </p:sp>
      <p:pic>
        <p:nvPicPr>
          <p:cNvPr id="5" name="Picture 4" descr="C:\Documents and Settings\Administrator\Desktop\تصاویر\آرم دانشگاه\tums_logo.jpg"/>
          <p:cNvPicPr/>
          <p:nvPr/>
        </p:nvPicPr>
        <p:blipFill>
          <a:blip r:embed="rId4" cstate="print"/>
          <a:srcRect/>
          <a:stretch>
            <a:fillRect/>
          </a:stretch>
        </p:blipFill>
        <p:spPr bwMode="auto">
          <a:xfrm>
            <a:off x="7619354" y="-12358"/>
            <a:ext cx="1066800" cy="942975"/>
          </a:xfrm>
          <a:prstGeom prst="rect">
            <a:avLst/>
          </a:prstGeom>
          <a:noFill/>
          <a:ln w="9525">
            <a:noFill/>
            <a:miter lim="800000"/>
            <a:headEnd/>
            <a:tailEnd/>
          </a:ln>
        </p:spPr>
      </p:pic>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052736"/>
            <a:ext cx="8435280" cy="864096"/>
          </a:xfrm>
        </p:spPr>
        <p:txBody>
          <a:bodyPr>
            <a:normAutofit/>
          </a:bodyPr>
          <a:lstStyle/>
          <a:p>
            <a:pPr algn="ctr">
              <a:lnSpc>
                <a:spcPct val="150000"/>
              </a:lnSpc>
            </a:pPr>
            <a:r>
              <a:rPr lang="fa-IR" sz="2000" b="1" dirty="0" smtClean="0">
                <a:solidFill>
                  <a:srgbClr val="FF66CC"/>
                </a:solidFill>
                <a:cs typeface="B Titr" pitchFamily="2" charset="-78"/>
              </a:rPr>
              <a:t>میزان وزن گیری مادری که در سه ماهه سوم بارداری (هفته 40-26) مراجعه می کند:</a:t>
            </a:r>
            <a:endParaRPr lang="fa-IR" sz="2000" b="1" dirty="0">
              <a:solidFill>
                <a:srgbClr val="FF66CC"/>
              </a:solidFill>
              <a:cs typeface="B Titr" pitchFamily="2" charset="-78"/>
            </a:endParaRPr>
          </a:p>
        </p:txBody>
      </p:sp>
      <p:sp>
        <p:nvSpPr>
          <p:cNvPr id="3" name="Content Placeholder 2"/>
          <p:cNvSpPr>
            <a:spLocks noGrp="1"/>
          </p:cNvSpPr>
          <p:nvPr>
            <p:ph idx="1"/>
          </p:nvPr>
        </p:nvSpPr>
        <p:spPr>
          <a:xfrm>
            <a:off x="457200" y="2492896"/>
            <a:ext cx="8229600" cy="3831704"/>
          </a:xfrm>
        </p:spPr>
        <p:txBody>
          <a:bodyPr>
            <a:normAutofit/>
          </a:bodyPr>
          <a:lstStyle/>
          <a:p>
            <a:pPr marL="0" indent="0" algn="just">
              <a:lnSpc>
                <a:spcPct val="115000"/>
              </a:lnSpc>
              <a:spcAft>
                <a:spcPts val="1000"/>
              </a:spcAft>
              <a:buNone/>
            </a:pPr>
            <a:r>
              <a:rPr lang="fa-IR" sz="2400" dirty="0">
                <a:latin typeface="Arial"/>
                <a:ea typeface="Calibri"/>
                <a:cs typeface="B Mitra"/>
              </a:rPr>
              <a:t>مادر بارداری که اولین مراجعه ی او در سه ماهه ی سوم بارداری بوده و وزن قبل از بارداری، یا وزن سه ماهه ی اول بارداری وی ثبت نشده باشد، باید برای تعیین میزان افزایش وزن مناسب به کارشناس تغذیه یا متخصص زنان ارجاع داده شود.</a:t>
            </a:r>
            <a:endParaRPr lang="en-US" sz="2000" dirty="0">
              <a:ea typeface="Calibri"/>
              <a:cs typeface="Arial"/>
            </a:endParaRPr>
          </a:p>
        </p:txBody>
      </p:sp>
    </p:spTree>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80728"/>
            <a:ext cx="8229600" cy="5343872"/>
          </a:xfrm>
        </p:spPr>
        <p:txBody>
          <a:bodyPr>
            <a:normAutofit/>
          </a:bodyPr>
          <a:lstStyle/>
          <a:p>
            <a:pPr marL="0" indent="0" algn="just">
              <a:buNone/>
            </a:pPr>
            <a:r>
              <a:rPr lang="fa-IR" sz="2800" dirty="0" smtClean="0">
                <a:solidFill>
                  <a:srgbClr val="FF66CC"/>
                </a:solidFill>
                <a:cs typeface="B Mitra" pitchFamily="2" charset="-78"/>
              </a:rPr>
              <a:t>مثال: </a:t>
            </a:r>
            <a:r>
              <a:rPr lang="fa-IR" sz="2800" dirty="0" smtClean="0">
                <a:cs typeface="B Mitra" pitchFamily="2" charset="-78"/>
              </a:rPr>
              <a:t>مادری با قد 165 سانتیمتر در هفته 27 بارداری با وزن 80 کیلو گرم برای نخستین بار مراجعه نموده است. وزن قبل از بارداری او ثبت نشده است. میزان کل افزایش وزن مادر تاکنون را مشخص نمائید. و وزن قبل از بارداری مادر را بدست آورید.</a:t>
            </a:r>
            <a:endParaRPr lang="fa-IR" sz="2800" dirty="0">
              <a:cs typeface="B Mitra" pitchFamily="2" charset="-78"/>
            </a:endParaRPr>
          </a:p>
        </p:txBody>
      </p:sp>
    </p:spTree>
    <p:extLst>
      <p:ext uri="{BB962C8B-B14F-4D97-AF65-F5344CB8AC3E}">
        <p14:creationId xmlns:p14="http://schemas.microsoft.com/office/powerpoint/2010/main" val="26365797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052736"/>
            <a:ext cx="8229600" cy="5256584"/>
          </a:xfrm>
        </p:spPr>
        <p:txBody>
          <a:bodyPr/>
          <a:lstStyle/>
          <a:p>
            <a:pPr marL="0" indent="0">
              <a:buNone/>
            </a:pPr>
            <a:r>
              <a:rPr lang="fa-IR" dirty="0" smtClean="0">
                <a:solidFill>
                  <a:srgbClr val="FF66CC"/>
                </a:solidFill>
                <a:cs typeface="B Mitra" pitchFamily="2" charset="-78"/>
              </a:rPr>
              <a:t>پاسخ: </a:t>
            </a:r>
          </a:p>
          <a:p>
            <a:pPr marL="0" indent="0" algn="l" rtl="0">
              <a:buNone/>
            </a:pPr>
            <a:endParaRPr lang="fa-IR" dirty="0" smtClean="0"/>
          </a:p>
          <a:p>
            <a:pPr marL="0" indent="0" algn="l" rtl="0">
              <a:buNone/>
            </a:pPr>
            <a:endParaRPr lang="fa-IR" dirty="0"/>
          </a:p>
          <a:p>
            <a:pPr marL="0" indent="0" algn="l" rtl="0">
              <a:buNone/>
            </a:pPr>
            <a:endParaRPr lang="fa-IR" dirty="0" smtClean="0"/>
          </a:p>
          <a:p>
            <a:r>
              <a:rPr lang="fa-IR" dirty="0" smtClean="0">
                <a:cs typeface="B Mitra" pitchFamily="2" charset="-78"/>
              </a:rPr>
              <a:t>کل افزایش وزن مادر در طول بارداری 6.6 کیلوگرم می باشد.</a:t>
            </a:r>
          </a:p>
          <a:p>
            <a:pPr marL="0" indent="0" algn="l" rtl="0">
              <a:buNone/>
            </a:pPr>
            <a:r>
              <a:rPr lang="fa-IR" sz="2800" dirty="0" smtClean="0">
                <a:cs typeface="B Mitra" pitchFamily="2" charset="-78"/>
              </a:rPr>
              <a:t>73.4=6.6-80</a:t>
            </a:r>
            <a:r>
              <a:rPr lang="en-US" sz="2800" dirty="0" smtClean="0">
                <a:cs typeface="B Mitra" pitchFamily="2" charset="-78"/>
              </a:rPr>
              <a:t>  </a:t>
            </a:r>
            <a:r>
              <a:rPr lang="fa-IR" dirty="0" smtClean="0">
                <a:cs typeface="B Mitra" pitchFamily="2" charset="-78"/>
              </a:rPr>
              <a:t>وزن مادر قبل از بارداری</a:t>
            </a:r>
            <a:endParaRPr lang="fa-IR" dirty="0">
              <a:cs typeface="B Mitra" pitchFamily="2" charset="-78"/>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152" r="15877" b="36523"/>
          <a:stretch/>
        </p:blipFill>
        <p:spPr bwMode="auto">
          <a:xfrm>
            <a:off x="683568" y="1340768"/>
            <a:ext cx="7200800" cy="614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4" name="Rectangle 3"/>
              <p:cNvSpPr/>
              <p:nvPr/>
            </p:nvSpPr>
            <p:spPr>
              <a:xfrm>
                <a:off x="1835696" y="2317834"/>
                <a:ext cx="293708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a:latin typeface="Cambria Math" panose="02040503050406030204" pitchFamily="18" charset="0"/>
                            </a:rPr>
                          </m:ctrlPr>
                        </m:dPr>
                        <m:e>
                          <m:d>
                            <m:dPr>
                              <m:ctrlPr>
                                <a:rPr lang="en-US" i="1">
                                  <a:effectLst/>
                                  <a:latin typeface="Cambria Math" panose="02040503050406030204" pitchFamily="18" charset="0"/>
                                </a:rPr>
                              </m:ctrlPr>
                            </m:dPr>
                            <m:e>
                              <m:r>
                                <a:rPr lang="en-US">
                                  <a:effectLst/>
                                  <a:latin typeface="Cambria Math"/>
                                  <a:ea typeface="Calibri"/>
                                  <a:cs typeface="Arial"/>
                                </a:rPr>
                                <m:t>27</m:t>
                              </m:r>
                              <m:r>
                                <a:rPr lang="fa-IR" i="1">
                                  <a:effectLst/>
                                  <a:latin typeface="Cambria Math"/>
                                  <a:ea typeface="Calibri"/>
                                  <a:cs typeface="Arial"/>
                                </a:rPr>
                                <m:t>−</m:t>
                              </m:r>
                              <m:r>
                                <a:rPr lang="en-US">
                                  <a:effectLst/>
                                  <a:latin typeface="Cambria Math"/>
                                  <a:ea typeface="Calibri"/>
                                  <a:cs typeface="Arial"/>
                                </a:rPr>
                                <m:t>13</m:t>
                              </m:r>
                            </m:e>
                          </m:d>
                          <m:r>
                            <a:rPr lang="en-US" i="1">
                              <a:effectLst/>
                              <a:latin typeface="Cambria Math"/>
                              <a:ea typeface="Calibri"/>
                              <a:cs typeface="Arial"/>
                            </a:rPr>
                            <m:t>∗</m:t>
                          </m:r>
                          <m:r>
                            <a:rPr lang="en-US" i="1">
                              <a:effectLst/>
                              <a:latin typeface="Cambria Math"/>
                              <a:ea typeface="Calibri"/>
                              <a:cs typeface="Arial"/>
                            </a:rPr>
                            <m:t>0</m:t>
                          </m:r>
                          <m:r>
                            <a:rPr lang="en-US" i="1">
                              <a:effectLst/>
                              <a:latin typeface="Cambria Math"/>
                              <a:ea typeface="Calibri"/>
                              <a:cs typeface="Arial"/>
                            </a:rPr>
                            <m:t>.</m:t>
                          </m:r>
                          <m:r>
                            <a:rPr lang="en-US" i="1">
                              <a:effectLst/>
                              <a:latin typeface="Cambria Math"/>
                              <a:ea typeface="Calibri"/>
                              <a:cs typeface="Arial"/>
                            </a:rPr>
                            <m:t>4</m:t>
                          </m:r>
                        </m:e>
                      </m:d>
                      <m:r>
                        <a:rPr lang="en-US" i="1">
                          <a:effectLst/>
                          <a:latin typeface="Cambria Math"/>
                          <a:ea typeface="Calibri"/>
                          <a:cs typeface="Arial"/>
                        </a:rPr>
                        <m:t>+</m:t>
                      </m:r>
                      <m:r>
                        <a:rPr lang="en-US" i="1">
                          <a:effectLst/>
                          <a:latin typeface="Cambria Math"/>
                          <a:ea typeface="Calibri"/>
                          <a:cs typeface="Arial"/>
                        </a:rPr>
                        <m:t>1</m:t>
                      </m:r>
                      <m:r>
                        <a:rPr lang="en-US" i="1">
                          <a:effectLst/>
                          <a:latin typeface="Cambria Math"/>
                          <a:ea typeface="Calibri"/>
                          <a:cs typeface="Arial"/>
                        </a:rPr>
                        <m:t>=</m:t>
                      </m:r>
                      <m:r>
                        <a:rPr lang="en-US">
                          <a:effectLst/>
                          <a:latin typeface="Cambria Math"/>
                          <a:ea typeface="Calibri"/>
                          <a:cs typeface="Arial"/>
                        </a:rPr>
                        <m:t>6</m:t>
                      </m:r>
                      <m:r>
                        <a:rPr lang="en-US">
                          <a:effectLst/>
                          <a:latin typeface="Cambria Math"/>
                          <a:ea typeface="Calibri"/>
                          <a:cs typeface="Arial"/>
                        </a:rPr>
                        <m:t>.</m:t>
                      </m:r>
                      <m:r>
                        <a:rPr lang="en-US">
                          <a:effectLst/>
                          <a:latin typeface="Cambria Math"/>
                          <a:ea typeface="Calibri"/>
                          <a:cs typeface="Arial"/>
                        </a:rPr>
                        <m:t>6</m:t>
                      </m:r>
                    </m:oMath>
                  </m:oMathPara>
                </a14:m>
                <a:endParaRPr lang="fa-IR" dirty="0"/>
              </a:p>
            </p:txBody>
          </p:sp>
        </mc:Choice>
        <mc:Fallback xmlns="">
          <p:sp>
            <p:nvSpPr>
              <p:cNvPr id="4" name="Rectangle 3"/>
              <p:cNvSpPr>
                <a:spLocks noRot="1" noChangeAspect="1" noMove="1" noResize="1" noEditPoints="1" noAdjustHandles="1" noChangeArrowheads="1" noChangeShapeType="1" noTextEdit="1"/>
              </p:cNvSpPr>
              <p:nvPr/>
            </p:nvSpPr>
            <p:spPr>
              <a:xfrm>
                <a:off x="1835696" y="2317834"/>
                <a:ext cx="2937086" cy="369332"/>
              </a:xfrm>
              <a:prstGeom prst="rect">
                <a:avLst/>
              </a:prstGeom>
              <a:blipFill rotWithShape="1">
                <a:blip r:embed="rId3"/>
                <a:stretch>
                  <a:fillRect/>
                </a:stretch>
              </a:blipFill>
            </p:spPr>
            <p:txBody>
              <a:bodyPr/>
              <a:lstStyle/>
              <a:p>
                <a:r>
                  <a:rPr lang="fa-IR">
                    <a:noFill/>
                  </a:rPr>
                  <a:t> </a:t>
                </a:r>
              </a:p>
            </p:txBody>
          </p:sp>
        </mc:Fallback>
      </mc:AlternateContent>
    </p:spTree>
    <p:extLst>
      <p:ext uri="{BB962C8B-B14F-4D97-AF65-F5344CB8AC3E}">
        <p14:creationId xmlns:p14="http://schemas.microsoft.com/office/powerpoint/2010/main" val="15543596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80"/>
            <a:ext cx="8229600" cy="5577483"/>
          </a:xfrm>
        </p:spPr>
        <p:txBody>
          <a:bodyPr/>
          <a:lstStyle/>
          <a:p>
            <a:pPr lvl="0" algn="just">
              <a:buNone/>
            </a:pPr>
            <a:endParaRPr lang="fa-IR" sz="2400" dirty="0" smtClean="0">
              <a:solidFill>
                <a:srgbClr val="00B0F0"/>
              </a:solidFill>
              <a:cs typeface="B Mitra" pitchFamily="2" charset="-78"/>
            </a:endParaRPr>
          </a:p>
          <a:p>
            <a:pPr lvl="0" algn="just">
              <a:buNone/>
            </a:pPr>
            <a:endParaRPr lang="fa-IR" dirty="0">
              <a:solidFill>
                <a:srgbClr val="00B0F0"/>
              </a:solidFill>
              <a:cs typeface="B Mitra" pitchFamily="2" charset="-78"/>
            </a:endParaRPr>
          </a:p>
          <a:p>
            <a:pPr lvl="0" algn="just">
              <a:buNone/>
            </a:pPr>
            <a:r>
              <a:rPr lang="fa-IR" sz="2400" dirty="0" smtClean="0">
                <a:solidFill>
                  <a:srgbClr val="00B0F0"/>
                </a:solidFill>
                <a:cs typeface="B Mitra" pitchFamily="2" charset="-78"/>
              </a:rPr>
              <a:t>مثال:</a:t>
            </a:r>
            <a:r>
              <a:rPr lang="fa-IR" sz="2800" dirty="0" smtClean="0">
                <a:cs typeface="B Mitra" pitchFamily="2" charset="-78"/>
              </a:rPr>
              <a:t> مادر نوجوان 17 ساله ای با قد 167 سانتیمتر و وزن 64 کیلوگرم در هفته 9بارداری برای نخستین باردار مراجعه نموده است.این مادر در هفته ی 13 بارداری 65 کیلوگرم و در هفته ی 18 بارداری 69 کیلوگرم می باشد .مشخص نمائید </a:t>
            </a:r>
            <a:r>
              <a:rPr lang="en-US" sz="2800" dirty="0" smtClean="0">
                <a:cs typeface="B Mitra" pitchFamily="2" charset="-78"/>
              </a:rPr>
              <a:t>BMI</a:t>
            </a:r>
            <a:r>
              <a:rPr lang="fa-IR" sz="2800" dirty="0" smtClean="0">
                <a:cs typeface="B Mitra" pitchFamily="2" charset="-78"/>
              </a:rPr>
              <a:t> مادر در کدام محدوده قرار دارد و کدام فرم را برای او انتخاب می کنید و نمودار وزن گیری ان را رسم نموده و نحوه ارائه توصیه های تغذیه ای را در یک مراقبت مانده به آخری بیان نمائید.</a:t>
            </a:r>
            <a:endParaRPr lang="fa-IR" sz="3600" dirty="0" smtClean="0">
              <a:cs typeface="B Mitra" pitchFamily="2" charset="-78"/>
            </a:endParaRPr>
          </a:p>
        </p:txBody>
      </p:sp>
    </p:spTree>
    <p:extLst>
      <p:ext uri="{BB962C8B-B14F-4D97-AF65-F5344CB8AC3E}">
        <p14:creationId xmlns:p14="http://schemas.microsoft.com/office/powerpoint/2010/main" val="31777866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2"/>
            <a:ext cx="8229600" cy="5649491"/>
          </a:xfrm>
        </p:spPr>
        <p:txBody>
          <a:bodyPr/>
          <a:lstStyle/>
          <a:p>
            <a:pPr marL="0" indent="0">
              <a:buNone/>
            </a:pPr>
            <a:endParaRPr lang="fa-IR" sz="2000" b="1" dirty="0" smtClean="0">
              <a:solidFill>
                <a:srgbClr val="FF66CC"/>
              </a:solidFill>
              <a:cs typeface="B Mitra" pitchFamily="2" charset="-78"/>
            </a:endParaRPr>
          </a:p>
          <a:p>
            <a:pPr marL="0" indent="0">
              <a:buNone/>
            </a:pPr>
            <a:r>
              <a:rPr lang="fa-IR" sz="2000" b="1" dirty="0" smtClean="0">
                <a:solidFill>
                  <a:srgbClr val="FF66CC"/>
                </a:solidFill>
                <a:cs typeface="B Mitra" pitchFamily="2" charset="-78"/>
              </a:rPr>
              <a:t>پاسخ:            </a:t>
            </a:r>
            <a:r>
              <a:rPr lang="en-US" sz="2000" dirty="0" smtClean="0">
                <a:cs typeface="B Mitra" pitchFamily="2" charset="-78"/>
              </a:rPr>
              <a:t>BMI=22.9</a:t>
            </a:r>
            <a:endParaRPr lang="fa-IR" sz="2000" dirty="0" smtClean="0">
              <a:solidFill>
                <a:prstClr val="black"/>
              </a:solidFill>
              <a:cs typeface="B Mitra" pitchFamily="2" charset="-78"/>
            </a:endParaRPr>
          </a:p>
          <a:p>
            <a:r>
              <a:rPr lang="fa-IR" sz="1600" dirty="0" smtClean="0">
                <a:cs typeface="B Mitra" pitchFamily="2" charset="-78"/>
              </a:rPr>
              <a:t>این مادر در محدوده</a:t>
            </a:r>
            <a:r>
              <a:rPr lang="en-US" sz="1600" dirty="0">
                <a:solidFill>
                  <a:prstClr val="black"/>
                </a:solidFill>
                <a:cs typeface="B Mitra" pitchFamily="2" charset="-78"/>
              </a:rPr>
              <a:t> SD</a:t>
            </a:r>
            <a:r>
              <a:rPr lang="fa-IR" sz="1600" dirty="0" smtClean="0">
                <a:cs typeface="B Mitra" pitchFamily="2" charset="-78"/>
              </a:rPr>
              <a:t> 1+ و</a:t>
            </a:r>
            <a:r>
              <a:rPr lang="en-US" sz="1600" dirty="0" smtClean="0">
                <a:solidFill>
                  <a:prstClr val="black"/>
                </a:solidFill>
                <a:cs typeface="B Mitra" pitchFamily="2" charset="-78"/>
              </a:rPr>
              <a:t> </a:t>
            </a:r>
            <a:r>
              <a:rPr lang="en-US" sz="1600" dirty="0">
                <a:solidFill>
                  <a:prstClr val="black"/>
                </a:solidFill>
                <a:cs typeface="B Mitra" pitchFamily="2" charset="-78"/>
              </a:rPr>
              <a:t>SD</a:t>
            </a:r>
            <a:r>
              <a:rPr lang="fa-IR" sz="1600" dirty="0" smtClean="0">
                <a:cs typeface="B Mitra" pitchFamily="2" charset="-78"/>
              </a:rPr>
              <a:t> 1- قرار می گیرد و دارای وزن طبیعی می باشد و فرم مربوط به مادر باردار تک قلویی طبیعی را انتخاب می کنیم.</a:t>
            </a:r>
          </a:p>
          <a:p>
            <a:pPr algn="just"/>
            <a:r>
              <a:rPr lang="fa-IR" sz="1600" dirty="0" smtClean="0">
                <a:cs typeface="B Mitra" pitchFamily="2" charset="-78"/>
              </a:rPr>
              <a:t>با توجه به نمودار این مادر که از محدوده طبیعی </a:t>
            </a:r>
          </a:p>
          <a:p>
            <a:pPr marL="68580" indent="0" algn="just">
              <a:buNone/>
            </a:pPr>
            <a:r>
              <a:rPr lang="fa-IR" sz="1600" dirty="0" smtClean="0">
                <a:cs typeface="B Mitra" pitchFamily="2" charset="-78"/>
              </a:rPr>
              <a:t>در حال خارج شدن می باشد توصیه های مربوط </a:t>
            </a:r>
          </a:p>
          <a:p>
            <a:pPr marL="68580" indent="0" algn="just">
              <a:buNone/>
            </a:pPr>
            <a:r>
              <a:rPr lang="fa-IR" sz="1600" dirty="0" smtClean="0">
                <a:cs typeface="B Mitra" pitchFamily="2" charset="-78"/>
              </a:rPr>
              <a:t>به اضافه وزن به مادر ارائه گردید.</a:t>
            </a:r>
            <a:endParaRPr lang="fa-IR" sz="1600" dirty="0">
              <a:cs typeface="B Mitra" pitchFamily="2" charset="-78"/>
            </a:endParaRPr>
          </a:p>
          <a:p>
            <a:pPr marL="0" indent="0">
              <a:buNone/>
            </a:pPr>
            <a:endParaRPr lang="fa-IR" dirty="0" smtClean="0"/>
          </a:p>
        </p:txBody>
      </p:sp>
      <p:sp>
        <p:nvSpPr>
          <p:cNvPr id="5" name="Rectangle 4"/>
          <p:cNvSpPr/>
          <p:nvPr/>
        </p:nvSpPr>
        <p:spPr>
          <a:xfrm>
            <a:off x="800160" y="827839"/>
            <a:ext cx="3451586" cy="410882"/>
          </a:xfrm>
          <a:prstGeom prst="rect">
            <a:avLst/>
          </a:prstGeom>
        </p:spPr>
        <p:txBody>
          <a:bodyPr wrap="none">
            <a:spAutoFit/>
          </a:bodyPr>
          <a:lstStyle/>
          <a:p>
            <a:pPr algn="just">
              <a:lnSpc>
                <a:spcPct val="115000"/>
              </a:lnSpc>
              <a:spcAft>
                <a:spcPts val="1000"/>
              </a:spcAft>
            </a:pPr>
            <a:r>
              <a:rPr lang="fa-IR" dirty="0">
                <a:latin typeface="Arial"/>
                <a:ea typeface="Calibri"/>
                <a:cs typeface="B Mitra"/>
              </a:rPr>
              <a:t>مجذور قد(متر) /وزن (کیلوگرم)= نمایه ی توده بدنی</a:t>
            </a:r>
            <a:endParaRPr lang="en-US" sz="1600" dirty="0">
              <a:ea typeface="Calibri"/>
              <a:cs typeface="Arial"/>
            </a:endParaRPr>
          </a:p>
        </p:txBody>
      </p:sp>
      <p:pic>
        <p:nvPicPr>
          <p:cNvPr id="1026" name="Picture 2" descr="Z:\Taghzie\صفوی\2014-09-08 فرم1بارداری\فرم1بارداری 00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571" t="4600" r="2986" b="4644"/>
          <a:stretch/>
        </p:blipFill>
        <p:spPr bwMode="auto">
          <a:xfrm>
            <a:off x="0" y="1484784"/>
            <a:ext cx="5724128" cy="53732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6055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6752"/>
            <a:ext cx="8229600" cy="4929411"/>
          </a:xfrm>
        </p:spPr>
        <p:txBody>
          <a:bodyPr>
            <a:normAutofit/>
          </a:bodyPr>
          <a:lstStyle/>
          <a:p>
            <a:pPr marL="0" indent="0" algn="just">
              <a:buNone/>
            </a:pPr>
            <a:r>
              <a:rPr lang="fa-IR" sz="3200" dirty="0" smtClean="0">
                <a:solidFill>
                  <a:srgbClr val="FF66CC"/>
                </a:solidFill>
                <a:cs typeface="B Mitra" pitchFamily="2" charset="-78"/>
              </a:rPr>
              <a:t>مثال1: </a:t>
            </a:r>
            <a:r>
              <a:rPr lang="fa-IR" sz="3200" dirty="0" smtClean="0">
                <a:cs typeface="B Mitra" pitchFamily="2" charset="-78"/>
              </a:rPr>
              <a:t>مادری 30 ساله با قد 165 سانتیمتر و وزن 50کیلوگرم در هفته 9 بارداری برای اولین بار مراجعه نموده است و در هفته 16 بارداری وزن مادر 52 کیلوگرم و در هفته 23 بارداری 56 کیلوگرم می باشد. کدام فرم را برای او انتخاب می کنید؟ وزن قبل از بارداری ، </a:t>
            </a:r>
            <a:r>
              <a:rPr lang="en-US" sz="3200" dirty="0" smtClean="0">
                <a:cs typeface="B Mitra" pitchFamily="2" charset="-78"/>
              </a:rPr>
              <a:t>BMI</a:t>
            </a:r>
            <a:r>
              <a:rPr lang="fa-IR" sz="3200" dirty="0" smtClean="0">
                <a:cs typeface="B Mitra" pitchFamily="2" charset="-78"/>
              </a:rPr>
              <a:t>، نمودار وزن گیری مادر را ترسیم نمایید و توصیه های تغذیه مربوط به ان کدامند؟</a:t>
            </a:r>
            <a:endParaRPr lang="fa-IR" sz="3200" dirty="0">
              <a:cs typeface="B Mitra" pitchFamily="2" charset="-78"/>
            </a:endParaRPr>
          </a:p>
        </p:txBody>
      </p:sp>
    </p:spTree>
    <p:extLst>
      <p:ext uri="{BB962C8B-B14F-4D97-AF65-F5344CB8AC3E}">
        <p14:creationId xmlns:p14="http://schemas.microsoft.com/office/powerpoint/2010/main" val="33415694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3568" y="908720"/>
            <a:ext cx="7704856" cy="5400600"/>
          </a:xfrm>
        </p:spPr>
        <p:txBody>
          <a:bodyPr/>
          <a:lstStyle/>
          <a:p>
            <a:pPr marL="68580" indent="0">
              <a:buNone/>
            </a:pPr>
            <a:r>
              <a:rPr lang="fa-IR" dirty="0" smtClean="0">
                <a:solidFill>
                  <a:srgbClr val="FF66CC"/>
                </a:solidFill>
                <a:cs typeface="B Mitra" pitchFamily="2" charset="-78"/>
              </a:rPr>
              <a:t>پاسخ:</a:t>
            </a:r>
          </a:p>
          <a:p>
            <a:pPr marL="68580" indent="0">
              <a:buNone/>
            </a:pPr>
            <a:endParaRPr lang="fa-IR" dirty="0" smtClean="0"/>
          </a:p>
          <a:p>
            <a:pPr marL="68580" indent="0" algn="l">
              <a:buNone/>
            </a:pPr>
            <a:r>
              <a:rPr lang="en-US" dirty="0" smtClean="0"/>
              <a:t>BMI=50/1.65*1.65=18.36 </a:t>
            </a:r>
          </a:p>
          <a:p>
            <a:pPr marL="68580" indent="0" algn="l">
              <a:buNone/>
            </a:pPr>
            <a:endParaRPr lang="fa-IR" dirty="0" smtClean="0"/>
          </a:p>
          <a:p>
            <a:r>
              <a:rPr lang="fa-IR" dirty="0" smtClean="0">
                <a:cs typeface="B Mitra" pitchFamily="2" charset="-78"/>
              </a:rPr>
              <a:t>نمودار مربوط به تک قلویی لاغر را انتخاب می کنیم.</a:t>
            </a:r>
          </a:p>
          <a:p>
            <a:r>
              <a:rPr lang="fa-IR" dirty="0" smtClean="0">
                <a:cs typeface="B Mitra" pitchFamily="2" charset="-78"/>
              </a:rPr>
              <a:t> مادر با توجه به نمودار دارای وزن گیری مناسب بوده و توصیه های مربوط به مادران لاغر به او ارائه گردید.</a:t>
            </a:r>
            <a:endParaRPr lang="fa-IR" dirty="0">
              <a:cs typeface="B Mitra" pitchFamily="2" charset="-78"/>
            </a:endParaRPr>
          </a:p>
        </p:txBody>
      </p:sp>
      <p:sp>
        <p:nvSpPr>
          <p:cNvPr id="4" name="Rectangle 3"/>
          <p:cNvSpPr/>
          <p:nvPr/>
        </p:nvSpPr>
        <p:spPr>
          <a:xfrm>
            <a:off x="827584" y="847295"/>
            <a:ext cx="3451586" cy="410882"/>
          </a:xfrm>
          <a:prstGeom prst="rect">
            <a:avLst/>
          </a:prstGeom>
        </p:spPr>
        <p:txBody>
          <a:bodyPr wrap="none">
            <a:spAutoFit/>
          </a:bodyPr>
          <a:lstStyle/>
          <a:p>
            <a:pPr algn="just">
              <a:lnSpc>
                <a:spcPct val="115000"/>
              </a:lnSpc>
              <a:spcAft>
                <a:spcPts val="1000"/>
              </a:spcAft>
            </a:pPr>
            <a:r>
              <a:rPr lang="fa-IR" dirty="0">
                <a:latin typeface="Arial"/>
                <a:ea typeface="Calibri"/>
                <a:cs typeface="B Mitra"/>
              </a:rPr>
              <a:t>مجذور قد(متر) /وزن (کیلوگرم)= نمایه ی توده بدنی</a:t>
            </a:r>
            <a:endParaRPr lang="en-US" sz="1600" dirty="0">
              <a:ea typeface="Calibri"/>
              <a:cs typeface="Arial"/>
            </a:endParaRPr>
          </a:p>
        </p:txBody>
      </p:sp>
    </p:spTree>
    <p:extLst>
      <p:ext uri="{BB962C8B-B14F-4D97-AF65-F5344CB8AC3E}">
        <p14:creationId xmlns:p14="http://schemas.microsoft.com/office/powerpoint/2010/main" val="38301776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7584" y="836712"/>
            <a:ext cx="7416824" cy="5400600"/>
          </a:xfrm>
        </p:spPr>
        <p:txBody>
          <a:bodyPr>
            <a:normAutofit/>
          </a:bodyPr>
          <a:lstStyle/>
          <a:p>
            <a:pPr marL="68580" indent="0" algn="just">
              <a:buNone/>
            </a:pPr>
            <a:r>
              <a:rPr lang="fa-IR" sz="2800" dirty="0" smtClean="0">
                <a:solidFill>
                  <a:srgbClr val="FF66CC"/>
                </a:solidFill>
                <a:cs typeface="B Mitra" pitchFamily="2" charset="-78"/>
              </a:rPr>
              <a:t>مثال 2: </a:t>
            </a:r>
            <a:r>
              <a:rPr lang="fa-IR" sz="2800" dirty="0" smtClean="0">
                <a:cs typeface="B Mitra" pitchFamily="2" charset="-78"/>
              </a:rPr>
              <a:t>مادری 26 ساله با قد 170 سانتیمتر و وزن 75 کیلوگرم در هفته 18 بارداری برای اولین بار مراجعه نموده است و وزن این مادر در هفته های 25 بارداری 80 کیلوگرم و در هفته 32بارداری 83 کیلو گرم می باشد کدام فرم را انتخاب می کنید؟ وزن قبل از بارداری ،</a:t>
            </a:r>
            <a:r>
              <a:rPr lang="en-US" sz="2800" dirty="0" smtClean="0">
                <a:cs typeface="B Mitra" pitchFamily="2" charset="-78"/>
              </a:rPr>
              <a:t>BMI</a:t>
            </a:r>
            <a:r>
              <a:rPr lang="fa-IR" sz="2800" dirty="0" smtClean="0">
                <a:cs typeface="B Mitra" pitchFamily="2" charset="-78"/>
              </a:rPr>
              <a:t>، و نمودار وزن گیری مادر را رسم نمایید.و نحوه ارائه توصیه های تغذیه ای در یک مراقبت مانده به آخری بیان نمایید.</a:t>
            </a:r>
            <a:endParaRPr lang="fa-IR" sz="2800" dirty="0">
              <a:cs typeface="B Mitra" pitchFamily="2" charset="-78"/>
            </a:endParaRPr>
          </a:p>
        </p:txBody>
      </p:sp>
    </p:spTree>
    <p:extLst>
      <p:ext uri="{BB962C8B-B14F-4D97-AF65-F5344CB8AC3E}">
        <p14:creationId xmlns:p14="http://schemas.microsoft.com/office/powerpoint/2010/main" val="41737910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492" y="908720"/>
            <a:ext cx="7416940" cy="4923909"/>
          </a:xfrm>
        </p:spPr>
        <p:txBody>
          <a:bodyPr/>
          <a:lstStyle/>
          <a:p>
            <a:pPr marL="68580" indent="0">
              <a:buNone/>
            </a:pPr>
            <a:r>
              <a:rPr lang="fa-IR" dirty="0" smtClean="0">
                <a:solidFill>
                  <a:srgbClr val="FF66CC"/>
                </a:solidFill>
                <a:cs typeface="B Mitra" pitchFamily="2" charset="-78"/>
              </a:rPr>
              <a:t>پاسخ: </a:t>
            </a:r>
          </a:p>
          <a:p>
            <a:pPr marL="68580" lvl="0" indent="0">
              <a:buClr>
                <a:srgbClr val="94C600"/>
              </a:buClr>
              <a:buNone/>
            </a:pPr>
            <a:r>
              <a:rPr lang="fa-IR" sz="2000" dirty="0" smtClean="0">
                <a:cs typeface="B Mitra" pitchFamily="2" charset="-78"/>
              </a:rPr>
              <a:t>وزن قبل از بارداری      </a:t>
            </a:r>
            <a:r>
              <a:rPr lang="en-US" sz="2000" dirty="0" smtClean="0">
                <a:cs typeface="B Mitra" pitchFamily="2" charset="-78"/>
              </a:rPr>
              <a:t>kg</a:t>
            </a:r>
            <a:r>
              <a:rPr lang="fa-IR" sz="2000" dirty="0" smtClean="0">
                <a:cs typeface="B Mitra" pitchFamily="2" charset="-78"/>
              </a:rPr>
              <a:t> 72=3-75                                                          </a:t>
            </a:r>
            <a:r>
              <a:rPr lang="en-US" sz="2000" dirty="0" smtClean="0">
                <a:solidFill>
                  <a:srgbClr val="3E3D2D"/>
                </a:solidFill>
                <a:cs typeface="B Mitra" pitchFamily="2" charset="-78"/>
              </a:rPr>
              <a:t>BMI=24.9</a:t>
            </a:r>
            <a:r>
              <a:rPr lang="fa-IR" sz="2000" dirty="0" smtClean="0">
                <a:solidFill>
                  <a:srgbClr val="3E3D2D"/>
                </a:solidFill>
                <a:cs typeface="B Mitra" pitchFamily="2" charset="-78"/>
              </a:rPr>
              <a:t> </a:t>
            </a:r>
            <a:endParaRPr lang="fa-IR" sz="2000" dirty="0"/>
          </a:p>
          <a:p>
            <a:r>
              <a:rPr lang="fa-IR" sz="1800" dirty="0" smtClean="0">
                <a:cs typeface="B Mitra" pitchFamily="2" charset="-78"/>
              </a:rPr>
              <a:t>فرم مربوط به مادر تک قلویی طبیعی را انتخاب می کنیم.</a:t>
            </a:r>
          </a:p>
          <a:p>
            <a:r>
              <a:rPr lang="fa-IR" sz="1800" dirty="0" smtClean="0">
                <a:cs typeface="B Mitra" pitchFamily="2" charset="-78"/>
              </a:rPr>
              <a:t>با توجه به نمودار ،مادر از روند طبیعی خارج شده</a:t>
            </a:r>
          </a:p>
          <a:p>
            <a:pPr marL="68580" indent="0">
              <a:buNone/>
            </a:pPr>
            <a:r>
              <a:rPr lang="fa-IR" sz="1800" dirty="0" smtClean="0">
                <a:cs typeface="B Mitra" pitchFamily="2" charset="-78"/>
              </a:rPr>
              <a:t> و برای پیشگیری از اضافه وزن او توصیه های مربوط</a:t>
            </a:r>
          </a:p>
          <a:p>
            <a:pPr marL="68580" indent="0">
              <a:buNone/>
            </a:pPr>
            <a:r>
              <a:rPr lang="fa-IR" sz="1800" dirty="0" smtClean="0">
                <a:cs typeface="B Mitra" pitchFamily="2" charset="-78"/>
              </a:rPr>
              <a:t> به اضافه وزن ارائه شد</a:t>
            </a:r>
            <a:endParaRPr lang="fa-IR" sz="1800" dirty="0">
              <a:cs typeface="B Mitra" pitchFamily="2" charset="-78"/>
            </a:endParaRPr>
          </a:p>
        </p:txBody>
      </p:sp>
      <p:sp>
        <p:nvSpPr>
          <p:cNvPr id="4" name="Rectangle 3"/>
          <p:cNvSpPr/>
          <p:nvPr/>
        </p:nvSpPr>
        <p:spPr>
          <a:xfrm>
            <a:off x="481336" y="847295"/>
            <a:ext cx="4144083" cy="410882"/>
          </a:xfrm>
          <a:prstGeom prst="rect">
            <a:avLst/>
          </a:prstGeom>
        </p:spPr>
        <p:txBody>
          <a:bodyPr wrap="none">
            <a:spAutoFit/>
          </a:bodyPr>
          <a:lstStyle/>
          <a:p>
            <a:pPr algn="just">
              <a:lnSpc>
                <a:spcPct val="115000"/>
              </a:lnSpc>
              <a:spcAft>
                <a:spcPts val="1000"/>
              </a:spcAft>
            </a:pPr>
            <a:r>
              <a:rPr lang="fa-IR" b="1" dirty="0">
                <a:latin typeface="Arial"/>
                <a:ea typeface="Calibri"/>
                <a:cs typeface="B Mitra"/>
              </a:rPr>
              <a:t>مجذور قد(متر) /وزن (کیلوگرم)= نمایه ی توده بدنی</a:t>
            </a:r>
            <a:endParaRPr lang="en-US" sz="1600" b="1" dirty="0">
              <a:ea typeface="Calibri"/>
              <a:cs typeface="Arial"/>
            </a:endParaRPr>
          </a:p>
        </p:txBody>
      </p:sp>
      <p:pic>
        <p:nvPicPr>
          <p:cNvPr id="2050" name="Picture 2" descr="Z:\Taghzie\صفوی\2014-09-08 فرم 3 بارداری\فرم 3 بارداری 00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668" t="4528" r="3110" b="4477"/>
          <a:stretch/>
        </p:blipFill>
        <p:spPr bwMode="auto">
          <a:xfrm>
            <a:off x="0" y="1700808"/>
            <a:ext cx="4625419" cy="52565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8337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980728"/>
            <a:ext cx="7776864" cy="5544616"/>
          </a:xfrm>
        </p:spPr>
        <p:txBody>
          <a:bodyPr/>
          <a:lstStyle/>
          <a:p>
            <a:pPr marL="68580" indent="0" algn="just">
              <a:buNone/>
            </a:pPr>
            <a:r>
              <a:rPr lang="fa-IR" dirty="0" smtClean="0">
                <a:solidFill>
                  <a:srgbClr val="FF66CC"/>
                </a:solidFill>
                <a:cs typeface="B Mitra" pitchFamily="2" charset="-78"/>
              </a:rPr>
              <a:t>مثال 3) </a:t>
            </a:r>
            <a:r>
              <a:rPr lang="fa-IR" dirty="0" smtClean="0">
                <a:solidFill>
                  <a:schemeClr val="tx1"/>
                </a:solidFill>
                <a:cs typeface="B Mitra" pitchFamily="2" charset="-78"/>
              </a:rPr>
              <a:t> مادری 32 ساله با قد 160 سانتیمتر و وزن 70 کیلوگرم در هفته 10 بارداری برای نخستین بار مراجعه نموده است و مشخص شده است که بارداری دوقلو دارد.این مادر در هفته 14 بارداری 72 کیلوگرم و در هفته 18 بارداری 75 کیلوگرم و در هفته 23 بارداری 78 کیلوگرم افزایش وزن داشته است .کدام فرم را انتخاب می کنیم ،نمودار بارداری را ترسیم  و </a:t>
            </a:r>
            <a:r>
              <a:rPr lang="en-US" dirty="0" smtClean="0">
                <a:solidFill>
                  <a:schemeClr val="tx1"/>
                </a:solidFill>
                <a:cs typeface="B Mitra" pitchFamily="2" charset="-78"/>
              </a:rPr>
              <a:t>BMI</a:t>
            </a:r>
            <a:r>
              <a:rPr lang="fa-IR" dirty="0" smtClean="0">
                <a:solidFill>
                  <a:schemeClr val="tx1"/>
                </a:solidFill>
                <a:cs typeface="B Mitra" pitchFamily="2" charset="-78"/>
              </a:rPr>
              <a:t> مادر را بدست آورید. توصیه های تغذیه ای بر اساس آخرین مراقبت چیست؟</a:t>
            </a:r>
            <a:endParaRPr lang="fa-IR" dirty="0">
              <a:solidFill>
                <a:schemeClr val="tx1"/>
              </a:solidFill>
              <a:cs typeface="B Mitra" pitchFamily="2" charset="-78"/>
            </a:endParaRPr>
          </a:p>
        </p:txBody>
      </p:sp>
    </p:spTree>
    <p:extLst>
      <p:ext uri="{BB962C8B-B14F-4D97-AF65-F5344CB8AC3E}">
        <p14:creationId xmlns:p14="http://schemas.microsoft.com/office/powerpoint/2010/main" val="30131121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alpha val="22000"/>
              </a:srgbClr>
            </a:gs>
            <a:gs pos="16000">
              <a:srgbClr val="00CCCC">
                <a:alpha val="32000"/>
              </a:srgbClr>
            </a:gs>
            <a:gs pos="47000">
              <a:srgbClr val="9999FF">
                <a:alpha val="41000"/>
              </a:srgbClr>
            </a:gs>
            <a:gs pos="60001">
              <a:srgbClr val="2E6792">
                <a:alpha val="30000"/>
              </a:srgbClr>
            </a:gs>
            <a:gs pos="71001">
              <a:srgbClr val="3333CC">
                <a:alpha val="33000"/>
              </a:srgbClr>
            </a:gs>
            <a:gs pos="81000">
              <a:srgbClr val="1170FF">
                <a:alpha val="20000"/>
              </a:srgbClr>
            </a:gs>
            <a:gs pos="100000">
              <a:srgbClr val="006699">
                <a:alpha val="33000"/>
              </a:srgbClr>
            </a:gs>
          </a:gsLst>
          <a:lin ang="5400000" scaled="1"/>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1714488"/>
            <a:ext cx="8572560" cy="4411675"/>
          </a:xfrm>
        </p:spPr>
        <p:txBody>
          <a:bodyPr>
            <a:normAutofit/>
          </a:bodyPr>
          <a:lstStyle/>
          <a:p>
            <a:pPr>
              <a:buNone/>
            </a:pPr>
            <a:endParaRPr lang="fa-IR" sz="2400" dirty="0" smtClean="0">
              <a:cs typeface="B Mitra" pitchFamily="2" charset="-78"/>
            </a:endParaRPr>
          </a:p>
          <a:p>
            <a:pPr>
              <a:buNone/>
            </a:pPr>
            <a:r>
              <a:rPr lang="fa-IR" sz="2400" b="1" dirty="0" smtClean="0">
                <a:solidFill>
                  <a:srgbClr val="FF0000"/>
                </a:solidFill>
                <a:cs typeface="B Mitra" pitchFamily="2" charset="-78"/>
              </a:rPr>
              <a:t>افزایش وزن دوران بارداری مربوط به</a:t>
            </a:r>
            <a:r>
              <a:rPr lang="fa-IR" sz="2400" dirty="0" smtClean="0">
                <a:solidFill>
                  <a:srgbClr val="FF0000"/>
                </a:solidFill>
                <a:cs typeface="B Mitra" pitchFamily="2" charset="-78"/>
              </a:rPr>
              <a:t>:</a:t>
            </a:r>
          </a:p>
          <a:p>
            <a:pPr>
              <a:buNone/>
            </a:pPr>
            <a:endParaRPr lang="fa-IR" sz="2800" dirty="0" smtClean="0">
              <a:cs typeface="B Mitra" pitchFamily="2" charset="-78"/>
            </a:endParaRPr>
          </a:p>
          <a:p>
            <a:pPr>
              <a:buNone/>
            </a:pPr>
            <a:r>
              <a:rPr lang="fa-IR" sz="2400" dirty="0" smtClean="0">
                <a:cs typeface="B Mitra" pitchFamily="2" charset="-78"/>
              </a:rPr>
              <a:t>رشد جنین – جفت – رحم – افزایش حجم خون – ذخایر چربی – اندازه پستان ها</a:t>
            </a:r>
          </a:p>
          <a:p>
            <a:pPr>
              <a:buNone/>
            </a:pPr>
            <a:endParaRPr lang="fa-IR" sz="2400" dirty="0">
              <a:cs typeface="B Mitra" pitchFamily="2" charset="-78"/>
            </a:endParaRPr>
          </a:p>
          <a:p>
            <a:pPr>
              <a:buNone/>
            </a:pPr>
            <a:endParaRPr lang="fa-IR" sz="2400" dirty="0">
              <a:cs typeface="B Mitra" pitchFamily="2" charset="-78"/>
            </a:endParaRPr>
          </a:p>
          <a:p>
            <a:pPr>
              <a:buNone/>
            </a:pPr>
            <a:r>
              <a:rPr lang="fa-IR" sz="2400" dirty="0" smtClean="0">
                <a:cs typeface="B Mitra" pitchFamily="2" charset="-78"/>
              </a:rPr>
              <a:t>براساس آخرین مطالعات             دامنه افزایش وزن تقریبا 2برابر شده </a:t>
            </a:r>
          </a:p>
          <a:p>
            <a:pPr>
              <a:buNone/>
            </a:pPr>
            <a:r>
              <a:rPr lang="fa-IR" sz="2400" dirty="0">
                <a:cs typeface="B Mitra" pitchFamily="2" charset="-78"/>
              </a:rPr>
              <a:t> </a:t>
            </a:r>
            <a:r>
              <a:rPr lang="fa-IR" sz="2400" dirty="0" smtClean="0">
                <a:cs typeface="B Mitra" pitchFamily="2" charset="-78"/>
              </a:rPr>
              <a:t>میانگین افزایش وزن از 6.8کیلوگرم به حدود 16-11.5کیلوگرم دربارداری طبیعی توصیه شده است</a:t>
            </a:r>
          </a:p>
        </p:txBody>
      </p:sp>
      <p:sp>
        <p:nvSpPr>
          <p:cNvPr id="4" name="Cloud 3"/>
          <p:cNvSpPr/>
          <p:nvPr/>
        </p:nvSpPr>
        <p:spPr>
          <a:xfrm>
            <a:off x="1835696" y="214290"/>
            <a:ext cx="5379510" cy="1428760"/>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400" b="1" dirty="0" smtClean="0">
                <a:solidFill>
                  <a:schemeClr val="tx1">
                    <a:lumMod val="95000"/>
                    <a:lumOff val="5000"/>
                  </a:schemeClr>
                </a:solidFill>
                <a:cs typeface="B Titr" pitchFamily="2" charset="-78"/>
              </a:rPr>
              <a:t>وزن گیری دردوران بارداری</a:t>
            </a:r>
            <a:endParaRPr lang="fa-IR" sz="2400" b="1" dirty="0">
              <a:solidFill>
                <a:schemeClr val="tx1">
                  <a:lumMod val="95000"/>
                  <a:lumOff val="5000"/>
                </a:schemeClr>
              </a:solidFill>
              <a:cs typeface="B Titr" pitchFamily="2" charset="-78"/>
            </a:endParaRPr>
          </a:p>
        </p:txBody>
      </p:sp>
      <p:sp>
        <p:nvSpPr>
          <p:cNvPr id="5" name="Left Arrow 4"/>
          <p:cNvSpPr/>
          <p:nvPr/>
        </p:nvSpPr>
        <p:spPr>
          <a:xfrm>
            <a:off x="6012160" y="4533446"/>
            <a:ext cx="571504" cy="285752"/>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3568" y="908720"/>
            <a:ext cx="7632848" cy="5400600"/>
          </a:xfrm>
        </p:spPr>
        <p:txBody>
          <a:bodyPr/>
          <a:lstStyle/>
          <a:p>
            <a:pPr marL="68580" indent="0">
              <a:buNone/>
            </a:pPr>
            <a:r>
              <a:rPr lang="fa-IR" dirty="0" smtClean="0">
                <a:solidFill>
                  <a:srgbClr val="FF66CC"/>
                </a:solidFill>
                <a:cs typeface="B Mitra" pitchFamily="2" charset="-78"/>
              </a:rPr>
              <a:t>پاسخ: </a:t>
            </a:r>
            <a:r>
              <a:rPr lang="fa-IR" sz="2000" dirty="0" smtClean="0">
                <a:solidFill>
                  <a:schemeClr val="tx1"/>
                </a:solidFill>
                <a:cs typeface="B Mitra" pitchFamily="2" charset="-78"/>
              </a:rPr>
              <a:t>این مادر با توجه به  </a:t>
            </a:r>
            <a:r>
              <a:rPr lang="en-US" sz="2000" dirty="0" smtClean="0">
                <a:solidFill>
                  <a:schemeClr val="tx1"/>
                </a:solidFill>
                <a:cs typeface="B Mitra" pitchFamily="2" charset="-78"/>
              </a:rPr>
              <a:t>BMI</a:t>
            </a:r>
            <a:r>
              <a:rPr lang="fa-IR" sz="2000" dirty="0" smtClean="0">
                <a:solidFill>
                  <a:schemeClr val="tx1"/>
                </a:solidFill>
                <a:cs typeface="B Mitra" pitchFamily="2" charset="-78"/>
              </a:rPr>
              <a:t>دارای اضافه وزن می باشد.</a:t>
            </a:r>
          </a:p>
          <a:p>
            <a:pPr marL="68580" indent="0">
              <a:buNone/>
            </a:pPr>
            <a:r>
              <a:rPr lang="fa-IR" sz="2000" dirty="0" smtClean="0">
                <a:solidFill>
                  <a:schemeClr val="tx1"/>
                </a:solidFill>
                <a:cs typeface="B Mitra" pitchFamily="2" charset="-78"/>
              </a:rPr>
              <a:t>مادر با توجه به نمودار دارای روند افزایش وزن مناسب است و توصیه های تغذیه ای مربوط به اضافه وزن به او داده شد.</a:t>
            </a:r>
            <a:endParaRPr lang="fa-IR" sz="2000" dirty="0">
              <a:solidFill>
                <a:schemeClr val="tx1"/>
              </a:solidFill>
              <a:cs typeface="B Mitra" pitchFamily="2" charset="-78"/>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775" y="476672"/>
            <a:ext cx="42132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40901" y="1001640"/>
            <a:ext cx="1479892" cy="400110"/>
          </a:xfrm>
          <a:prstGeom prst="rect">
            <a:avLst/>
          </a:prstGeom>
        </p:spPr>
        <p:txBody>
          <a:bodyPr wrap="none">
            <a:spAutoFit/>
          </a:bodyPr>
          <a:lstStyle/>
          <a:p>
            <a:r>
              <a:rPr lang="en-US" sz="2000" dirty="0" smtClean="0">
                <a:solidFill>
                  <a:srgbClr val="3E3D2D"/>
                </a:solidFill>
                <a:cs typeface="B Mitra" pitchFamily="2" charset="-78"/>
              </a:rPr>
              <a:t>BMI=27.34</a:t>
            </a:r>
            <a:r>
              <a:rPr lang="fa-IR" sz="2000" dirty="0" smtClean="0">
                <a:solidFill>
                  <a:srgbClr val="3E3D2D"/>
                </a:solidFill>
                <a:cs typeface="B Mitra" pitchFamily="2" charset="-78"/>
              </a:rPr>
              <a:t> </a:t>
            </a:r>
            <a:endParaRPr lang="fa-IR" dirty="0"/>
          </a:p>
        </p:txBody>
      </p:sp>
      <p:pic>
        <p:nvPicPr>
          <p:cNvPr id="3075" name="Picture 3" descr="Z:\Taghzie\صفوی\2014-09-08 فرم 4 بارداری\فرم 4 بارداری 0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15" t="6498" r="10392" b="2720"/>
          <a:stretch/>
        </p:blipFill>
        <p:spPr bwMode="auto">
          <a:xfrm>
            <a:off x="540901" y="1772816"/>
            <a:ext cx="6590838" cy="508518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4255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3568" y="1124744"/>
            <a:ext cx="7776864" cy="5184576"/>
          </a:xfrm>
        </p:spPr>
        <p:txBody>
          <a:bodyPr/>
          <a:lstStyle/>
          <a:p>
            <a:pPr marL="68580" indent="0" algn="just">
              <a:buNone/>
            </a:pPr>
            <a:r>
              <a:rPr lang="fa-IR" dirty="0" smtClean="0">
                <a:solidFill>
                  <a:srgbClr val="FF66CC"/>
                </a:solidFill>
                <a:cs typeface="B Mitra" pitchFamily="2" charset="-78"/>
              </a:rPr>
              <a:t>مثال 4: </a:t>
            </a:r>
            <a:r>
              <a:rPr lang="fa-IR" dirty="0" smtClean="0">
                <a:cs typeface="B Mitra" pitchFamily="2" charset="-78"/>
              </a:rPr>
              <a:t>مادری 30 ساله با قد 165 سانتیمتر و وزن 50 کیلوگرم در هفته 9 بارداری برای اولین بار مراجعه نموده است و در هفته 16 بارداری وزن مادر 52 کیلوگرم و در هفته 23 بارداری 56 کیلوگرم می باشد.کدام فرم را انتخاب می کنید؟ وزن قبل از بارداری مادر، </a:t>
            </a:r>
            <a:r>
              <a:rPr lang="en-US" dirty="0" smtClean="0">
                <a:cs typeface="B Mitra" pitchFamily="2" charset="-78"/>
              </a:rPr>
              <a:t>BMI</a:t>
            </a:r>
            <a:r>
              <a:rPr lang="fa-IR" dirty="0" smtClean="0">
                <a:cs typeface="B Mitra" pitchFamily="2" charset="-78"/>
              </a:rPr>
              <a:t>، و نمودار وزن گیری آن را ترسیم کنید.و توصیه های تغذیه کدامند؟</a:t>
            </a:r>
            <a:endParaRPr lang="fa-IR" dirty="0">
              <a:cs typeface="B Mitra" pitchFamily="2" charset="-78"/>
            </a:endParaRPr>
          </a:p>
        </p:txBody>
      </p:sp>
    </p:spTree>
    <p:extLst>
      <p:ext uri="{BB962C8B-B14F-4D97-AF65-F5344CB8AC3E}">
        <p14:creationId xmlns:p14="http://schemas.microsoft.com/office/powerpoint/2010/main" val="34502809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492" y="836712"/>
            <a:ext cx="7344932" cy="4995917"/>
          </a:xfrm>
        </p:spPr>
        <p:txBody>
          <a:bodyPr/>
          <a:lstStyle/>
          <a:p>
            <a:pPr marL="68580" indent="0">
              <a:buNone/>
            </a:pPr>
            <a:r>
              <a:rPr lang="fa-IR" dirty="0" smtClean="0">
                <a:solidFill>
                  <a:srgbClr val="FF66CC"/>
                </a:solidFill>
                <a:cs typeface="B Mitra" pitchFamily="2" charset="-78"/>
              </a:rPr>
              <a:t>پاسخ: </a:t>
            </a:r>
            <a:r>
              <a:rPr lang="fa-IR" sz="2000" dirty="0" smtClean="0">
                <a:solidFill>
                  <a:schemeClr val="tx1"/>
                </a:solidFill>
                <a:cs typeface="B Mitra" pitchFamily="2" charset="-78"/>
              </a:rPr>
              <a:t>این مادر درمحدوده </a:t>
            </a:r>
            <a:r>
              <a:rPr lang="en-US" sz="2000" dirty="0" smtClean="0">
                <a:solidFill>
                  <a:schemeClr val="tx1"/>
                </a:solidFill>
                <a:cs typeface="B Mitra" pitchFamily="2" charset="-78"/>
              </a:rPr>
              <a:t>BMI</a:t>
            </a:r>
            <a:r>
              <a:rPr lang="fa-IR" sz="2000" dirty="0" smtClean="0">
                <a:solidFill>
                  <a:schemeClr val="tx1"/>
                </a:solidFill>
                <a:cs typeface="B Mitra" pitchFamily="2" charset="-78"/>
              </a:rPr>
              <a:t>کم وزن قراردارد</a:t>
            </a:r>
          </a:p>
          <a:p>
            <a:pPr marL="68580" indent="0">
              <a:buNone/>
            </a:pPr>
            <a:r>
              <a:rPr lang="fa-IR" sz="2000" dirty="0" smtClean="0">
                <a:solidFill>
                  <a:schemeClr val="tx1"/>
                </a:solidFill>
                <a:cs typeface="B Mitra" pitchFamily="2" charset="-78"/>
              </a:rPr>
              <a:t>مادر دارای وزن گیری مناسب بوده و توصیه های مربوط به مادران لاغر به او ارائه گردید.</a:t>
            </a:r>
            <a:endParaRPr lang="fa-IR" sz="2000" dirty="0">
              <a:solidFill>
                <a:schemeClr val="tx1"/>
              </a:solidFill>
              <a:cs typeface="B Mitra" pitchFamily="2" charset="-78"/>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301" y="404664"/>
            <a:ext cx="42132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40901" y="1001640"/>
            <a:ext cx="1479892" cy="400110"/>
          </a:xfrm>
          <a:prstGeom prst="rect">
            <a:avLst/>
          </a:prstGeom>
        </p:spPr>
        <p:txBody>
          <a:bodyPr wrap="none">
            <a:spAutoFit/>
          </a:bodyPr>
          <a:lstStyle/>
          <a:p>
            <a:r>
              <a:rPr lang="en-US" sz="2000" dirty="0" smtClean="0">
                <a:solidFill>
                  <a:srgbClr val="3E3D2D"/>
                </a:solidFill>
                <a:cs typeface="B Mitra" pitchFamily="2" charset="-78"/>
              </a:rPr>
              <a:t>BMI=18.36</a:t>
            </a:r>
            <a:r>
              <a:rPr lang="fa-IR" sz="2000" dirty="0" smtClean="0">
                <a:solidFill>
                  <a:srgbClr val="3E3D2D"/>
                </a:solidFill>
                <a:cs typeface="B Mitra" pitchFamily="2" charset="-78"/>
              </a:rPr>
              <a:t> </a:t>
            </a:r>
            <a:endParaRPr lang="fa-IR" dirty="0"/>
          </a:p>
        </p:txBody>
      </p:sp>
      <p:pic>
        <p:nvPicPr>
          <p:cNvPr id="4100" name="Picture 4" descr="Z:\Taghzie\صفوی\2014-09-08 فرم2 بارداری\فرم2 بارداری 0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17" t="3372" r="2820" b="3902"/>
          <a:stretch/>
        </p:blipFill>
        <p:spPr bwMode="auto">
          <a:xfrm>
            <a:off x="2451574" y="1657963"/>
            <a:ext cx="4496689" cy="52000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3811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0034" y="274638"/>
            <a:ext cx="8186766" cy="634082"/>
          </a:xfrm>
        </p:spPr>
        <p:txBody>
          <a:bodyPr>
            <a:normAutofit/>
          </a:bodyPr>
          <a:lstStyle/>
          <a:p>
            <a:pPr algn="ctr"/>
            <a:r>
              <a:rPr lang="fa-IR" sz="2800" b="1" dirty="0" smtClean="0">
                <a:solidFill>
                  <a:srgbClr val="FF66CC"/>
                </a:solidFill>
                <a:cs typeface="B Titr" pitchFamily="2" charset="-78"/>
              </a:rPr>
              <a:t>نحوه ترسیم نمودار وزن گیری مادر</a:t>
            </a:r>
            <a:endParaRPr lang="fa-IR" sz="2800" b="1" dirty="0">
              <a:solidFill>
                <a:srgbClr val="FF66CC"/>
              </a:solidFill>
              <a:cs typeface="B Titr" pitchFamily="2" charset="-78"/>
            </a:endParaRPr>
          </a:p>
        </p:txBody>
      </p:sp>
      <p:sp>
        <p:nvSpPr>
          <p:cNvPr id="3" name="Content Placeholder 2"/>
          <p:cNvSpPr>
            <a:spLocks noGrp="1"/>
          </p:cNvSpPr>
          <p:nvPr>
            <p:ph sz="quarter" idx="1"/>
          </p:nvPr>
        </p:nvSpPr>
        <p:spPr>
          <a:xfrm>
            <a:off x="714348" y="1196752"/>
            <a:ext cx="7972452" cy="4946892"/>
          </a:xfrm>
        </p:spPr>
        <p:txBody>
          <a:bodyPr>
            <a:normAutofit/>
          </a:bodyPr>
          <a:lstStyle/>
          <a:p>
            <a:pPr marL="514350" indent="-514350">
              <a:buFont typeface="+mj-lt"/>
              <a:buAutoNum type="arabicParenR"/>
            </a:pPr>
            <a:r>
              <a:rPr lang="fa-IR" sz="2400" dirty="0" smtClean="0">
                <a:cs typeface="B Mitra" pitchFamily="2" charset="-78"/>
              </a:rPr>
              <a:t>درصورتی که وزن قبل از بارداری(حداکثر 3ماه قبل ازبارداری)</a:t>
            </a:r>
          </a:p>
          <a:p>
            <a:pPr marL="514350" indent="-514350">
              <a:buNone/>
            </a:pPr>
            <a:r>
              <a:rPr lang="fa-IR" sz="2400" dirty="0" smtClean="0">
                <a:cs typeface="B Mitra" pitchFamily="2" charset="-78"/>
              </a:rPr>
              <a:t>ابتدای بارداری را از روی محور خط صفر شروع می کنیم.</a:t>
            </a:r>
          </a:p>
          <a:p>
            <a:pPr marL="514350" indent="-514350">
              <a:buFont typeface="+mj-lt"/>
              <a:buAutoNum type="arabicParenR" startAt="2"/>
            </a:pPr>
            <a:r>
              <a:rPr lang="fa-IR" sz="2400" dirty="0" smtClean="0">
                <a:cs typeface="B Mitra" pitchFamily="2" charset="-78"/>
              </a:rPr>
              <a:t>درصورتی که وزن مادر قبل ازبارداری مشخص نیست اما وزن درسه ماهه اول بارداری مشخص است</a:t>
            </a:r>
          </a:p>
          <a:p>
            <a:pPr marL="514350" indent="-514350">
              <a:buNone/>
            </a:pPr>
            <a:r>
              <a:rPr lang="fa-IR" sz="2400" dirty="0" smtClean="0">
                <a:cs typeface="B Mitra" pitchFamily="2" charset="-78"/>
              </a:rPr>
              <a:t>(نحوه ترسیم شبیه مورد(1) است وابتدای بارداری را از روی محور خط صفر شروع می کنیم.)</a:t>
            </a:r>
          </a:p>
          <a:p>
            <a:pPr marL="514350" indent="-514350">
              <a:buFont typeface="+mj-lt"/>
              <a:buAutoNum type="arabicParenR" startAt="3"/>
            </a:pPr>
            <a:r>
              <a:rPr lang="fa-IR" sz="2400" dirty="0" smtClean="0">
                <a:cs typeface="B Mitra" pitchFamily="2" charset="-78"/>
              </a:rPr>
              <a:t>درصورتی که اولین مراجعه مادر درهفته های 25-13 بارداری است و وزن قبل از بارداری یا 3ماهه اول ثبت نشده باشد:</a:t>
            </a:r>
          </a:p>
          <a:p>
            <a:pPr marL="514350" indent="-514350">
              <a:buFont typeface="Wingdings" pitchFamily="2" charset="2"/>
              <a:buChar char="ü"/>
            </a:pPr>
            <a:r>
              <a:rPr lang="fa-IR" sz="2400" dirty="0" smtClean="0">
                <a:cs typeface="B Mitra" pitchFamily="2" charset="-78"/>
              </a:rPr>
              <a:t>میزان افزایش وزن مادر را از وزن فعلی اوکم می کنیم.</a:t>
            </a:r>
          </a:p>
          <a:p>
            <a:pPr marL="514350" indent="-514350">
              <a:buFont typeface="Wingdings" pitchFamily="2" charset="2"/>
              <a:buChar char="ü"/>
            </a:pPr>
            <a:r>
              <a:rPr lang="fa-IR" sz="2400" dirty="0" smtClean="0">
                <a:cs typeface="B Mitra" pitchFamily="2" charset="-78"/>
              </a:rPr>
              <a:t>نمایه توده بدنی رامحاسبه می کنیم.</a:t>
            </a:r>
          </a:p>
          <a:p>
            <a:pPr marL="514350" indent="-514350">
              <a:buFont typeface="Wingdings" pitchFamily="2" charset="2"/>
              <a:buChar char="ü"/>
            </a:pPr>
            <a:r>
              <a:rPr lang="fa-IR" sz="2400" dirty="0" smtClean="0">
                <a:cs typeface="B Mitra" pitchFamily="2" charset="-78"/>
              </a:rPr>
              <a:t>تاکید می کنیم حداقل 2مرتبه ماهیانه 1بار مراجعه کند</a:t>
            </a:r>
            <a:r>
              <a:rPr lang="fa-IR" sz="2400" dirty="0" smtClean="0"/>
              <a:t>.</a:t>
            </a:r>
          </a:p>
          <a:p>
            <a:pPr marL="514350" indent="-514350">
              <a:buFont typeface="Wingdings" pitchFamily="2" charset="2"/>
              <a:buChar char="ü"/>
            </a:pPr>
            <a:r>
              <a:rPr lang="fa-IR" sz="2400" dirty="0" smtClean="0">
                <a:cs typeface="B Mitra" pitchFamily="2" charset="-78"/>
              </a:rPr>
              <a:t>سپس نمودار را مانند زمانی که وزن قبل از بارداری مشخص است ترسیم می کنیم.</a:t>
            </a:r>
          </a:p>
        </p:txBody>
      </p:sp>
      <p:pic>
        <p:nvPicPr>
          <p:cNvPr id="8195" name="Picture 3" descr="C:\Documents and Settings\a.safavi\My Documents\My Pictures\taghzieh\k5460085.jpg"/>
          <p:cNvPicPr>
            <a:picLocks noChangeAspect="1" noChangeArrowheads="1"/>
          </p:cNvPicPr>
          <p:nvPr/>
        </p:nvPicPr>
        <p:blipFill rotWithShape="1">
          <a:blip r:embed="rId2"/>
          <a:srcRect l="16330" t="10321" r="12105" b="20490"/>
          <a:stretch/>
        </p:blipFill>
        <p:spPr bwMode="auto">
          <a:xfrm>
            <a:off x="0" y="3717032"/>
            <a:ext cx="2096086" cy="1828800"/>
          </a:xfrm>
          <a:prstGeom prst="ellipse">
            <a:avLst/>
          </a:prstGeom>
          <a:ln>
            <a:noFill/>
          </a:ln>
          <a:effectLst>
            <a:softEdge rad="112500"/>
          </a:effectLst>
        </p:spPr>
      </p:pic>
    </p:spTree>
    <p:extLst>
      <p:ext uri="{BB962C8B-B14F-4D97-AF65-F5344CB8AC3E}">
        <p14:creationId xmlns:p14="http://schemas.microsoft.com/office/powerpoint/2010/main" val="108499548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C:\Documents and Settings\a.safavi\Desktop\___د_é- _»_ê _é___ê_î_î.jpg"/>
          <p:cNvPicPr>
            <a:picLocks noGrp="1" noChangeAspect="1" noChangeArrowheads="1"/>
          </p:cNvPicPr>
          <p:nvPr>
            <p:ph idx="1"/>
          </p:nvPr>
        </p:nvPicPr>
        <p:blipFill>
          <a:blip r:embed="rId2"/>
          <a:srcRect/>
          <a:stretch>
            <a:fillRect/>
          </a:stretch>
        </p:blipFill>
        <p:spPr bwMode="auto">
          <a:xfrm>
            <a:off x="1571604" y="0"/>
            <a:ext cx="6500858" cy="6858000"/>
          </a:xfrm>
          <a:prstGeom prst="rect">
            <a:avLst/>
          </a:prstGeom>
          <a:noFill/>
        </p:spPr>
      </p:pic>
      <p:sp>
        <p:nvSpPr>
          <p:cNvPr id="5" name="Explosion 2 4"/>
          <p:cNvSpPr/>
          <p:nvPr/>
        </p:nvSpPr>
        <p:spPr>
          <a:xfrm rot="20526424">
            <a:off x="-118166" y="259894"/>
            <a:ext cx="2730541" cy="203307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b="1" dirty="0" smtClean="0">
                <a:solidFill>
                  <a:schemeClr val="tx1"/>
                </a:solidFill>
              </a:rPr>
              <a:t>نمودار وزن گیری (چاق- دوقلویی)</a:t>
            </a:r>
            <a:endParaRPr lang="fa-IR" b="1" dirty="0">
              <a:solidFill>
                <a:schemeClr val="tx1"/>
              </a:solidFill>
            </a:endParaRPr>
          </a:p>
        </p:txBody>
      </p:sp>
    </p:spTree>
  </p:cSld>
  <p:clrMapOvr>
    <a:masterClrMapping/>
  </p:clrMapOvr>
  <p:transition spd="slow">
    <p:whee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afterEffect">
                                  <p:stCondLst>
                                    <p:cond delay="0"/>
                                  </p:stCondLst>
                                  <p:childTnLst>
                                    <p:animRot by="21600000">
                                      <p:cBhvr>
                                        <p:cTn id="6"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0" name="Picture 2" descr="C:\Documents and Settings\a.safavi\Desktop\___د_é- _ز_ر _é___ê_î_î.jpg"/>
          <p:cNvPicPr>
            <a:picLocks noGrp="1" noChangeAspect="1" noChangeArrowheads="1"/>
          </p:cNvPicPr>
          <p:nvPr>
            <p:ph idx="1"/>
          </p:nvPr>
        </p:nvPicPr>
        <p:blipFill>
          <a:blip r:embed="rId2"/>
          <a:srcRect/>
          <a:stretch>
            <a:fillRect/>
          </a:stretch>
        </p:blipFill>
        <p:spPr bwMode="auto">
          <a:xfrm>
            <a:off x="1714480" y="0"/>
            <a:ext cx="5572164" cy="6858000"/>
          </a:xfrm>
          <a:prstGeom prst="rect">
            <a:avLst/>
          </a:prstGeom>
          <a:noFill/>
        </p:spPr>
      </p:pic>
      <p:sp>
        <p:nvSpPr>
          <p:cNvPr id="5" name="Cloud 4"/>
          <p:cNvSpPr/>
          <p:nvPr/>
        </p:nvSpPr>
        <p:spPr>
          <a:xfrm rot="1116996">
            <a:off x="7072330" y="285728"/>
            <a:ext cx="1857388" cy="1928826"/>
          </a:xfrm>
          <a:prstGeom prst="cloud">
            <a:avLst/>
          </a:prstGeom>
          <a:solidFill>
            <a:srgbClr val="B8DE2E"/>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b="1" dirty="0" smtClean="0">
                <a:solidFill>
                  <a:schemeClr val="tx1"/>
                </a:solidFill>
              </a:rPr>
              <a:t>نمودار وزن گیری (چاق-تک قلویی)</a:t>
            </a:r>
            <a:endParaRPr lang="fa-IR" b="1" dirty="0">
              <a:solidFill>
                <a:schemeClr val="tx1"/>
              </a:solidFill>
            </a:endParaRPr>
          </a:p>
        </p:txBody>
      </p:sp>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descr="C:\Documents and Settings\a.safavi\Desktop\_د___د___ç- _»_ê _é___ê_î_î.jpg"/>
          <p:cNvPicPr>
            <a:picLocks noChangeAspect="1" noChangeArrowheads="1"/>
          </p:cNvPicPr>
          <p:nvPr/>
        </p:nvPicPr>
        <p:blipFill>
          <a:blip r:embed="rId2"/>
          <a:srcRect/>
          <a:stretch>
            <a:fillRect/>
          </a:stretch>
        </p:blipFill>
        <p:spPr bwMode="auto">
          <a:xfrm>
            <a:off x="1714480" y="0"/>
            <a:ext cx="6143668" cy="6858000"/>
          </a:xfrm>
          <a:prstGeom prst="rect">
            <a:avLst/>
          </a:prstGeom>
          <a:noFill/>
        </p:spPr>
      </p:pic>
      <p:sp>
        <p:nvSpPr>
          <p:cNvPr id="5" name="Cloud 4"/>
          <p:cNvSpPr/>
          <p:nvPr/>
        </p:nvSpPr>
        <p:spPr>
          <a:xfrm rot="21247051">
            <a:off x="9278" y="428127"/>
            <a:ext cx="2133805" cy="1785950"/>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b="1" dirty="0" smtClean="0">
                <a:solidFill>
                  <a:schemeClr val="tx1"/>
                </a:solidFill>
              </a:rPr>
              <a:t>نمودار وزن گیری (اضافه-دوقلویی)</a:t>
            </a:r>
            <a:endParaRPr lang="fa-IR" b="1" dirty="0">
              <a:solidFill>
                <a:schemeClr val="tx1"/>
              </a:solidFill>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C:\Documents and Settings\a.safavi\Desktop\_ر_à _ê____- _ز_ر _é___ê_î_î.jpg"/>
          <p:cNvPicPr>
            <a:picLocks noGrp="1" noChangeAspect="1" noChangeArrowheads="1"/>
          </p:cNvPicPr>
          <p:nvPr>
            <p:ph idx="1"/>
          </p:nvPr>
        </p:nvPicPr>
        <p:blipFill>
          <a:blip r:embed="rId2"/>
          <a:srcRect/>
          <a:stretch>
            <a:fillRect/>
          </a:stretch>
        </p:blipFill>
        <p:spPr bwMode="auto">
          <a:xfrm>
            <a:off x="1357290" y="0"/>
            <a:ext cx="5715040" cy="6858000"/>
          </a:xfrm>
          <a:prstGeom prst="rect">
            <a:avLst/>
          </a:prstGeom>
          <a:noFill/>
        </p:spPr>
      </p:pic>
      <p:sp>
        <p:nvSpPr>
          <p:cNvPr id="5" name="Explosion 2 4"/>
          <p:cNvSpPr/>
          <p:nvPr/>
        </p:nvSpPr>
        <p:spPr>
          <a:xfrm rot="1425088">
            <a:off x="6739749" y="-173669"/>
            <a:ext cx="2400866" cy="2158870"/>
          </a:xfrm>
          <a:prstGeom prst="irregularSeal2">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b="1" dirty="0" smtClean="0">
                <a:solidFill>
                  <a:schemeClr val="tx1"/>
                </a:solidFill>
              </a:rPr>
              <a:t>نمودار وزن گیری (کم وزن-تک قلویی)</a:t>
            </a:r>
            <a:endParaRPr lang="fa-IR" b="1" dirty="0">
              <a:solidFill>
                <a:schemeClr val="tx1"/>
              </a:solidFill>
            </a:endParaRPr>
          </a:p>
        </p:txBody>
      </p:sp>
    </p:spTree>
  </p:cSld>
  <p:clrMapOvr>
    <a:masterClrMapping/>
  </p:clrMapOvr>
  <p:transition spd="slow">
    <p:whee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fill="hold" grpId="0" nodeType="afterEffect">
                                  <p:stCondLst>
                                    <p:cond delay="0"/>
                                  </p:stCondLst>
                                  <p:iterate type="lt">
                                    <p:tmPct val="10000"/>
                                  </p:iterate>
                                  <p:childTnLst>
                                    <p:animScale>
                                      <p:cBhvr>
                                        <p:cTn id="6" dur="250" autoRev="1" fill="hold">
                                          <p:stCondLst>
                                            <p:cond delay="0"/>
                                          </p:stCondLst>
                                        </p:cTn>
                                        <p:tgtEl>
                                          <p:spTgt spid="5"/>
                                        </p:tgtEl>
                                      </p:cBhvr>
                                      <p:to x="80000" y="100000"/>
                                    </p:animScale>
                                    <p:anim by="(#ppt_w*0.10)" calcmode="lin" valueType="num">
                                      <p:cBhvr>
                                        <p:cTn id="7" dur="250" autoRev="1" fill="hold">
                                          <p:stCondLst>
                                            <p:cond delay="0"/>
                                          </p:stCondLst>
                                        </p:cTn>
                                        <p:tgtEl>
                                          <p:spTgt spid="5"/>
                                        </p:tgtEl>
                                        <p:attrNameLst>
                                          <p:attrName>ppt_x</p:attrName>
                                        </p:attrNameLst>
                                      </p:cBhvr>
                                    </p:anim>
                                    <p:anim by="(-#ppt_w*0.10)" calcmode="lin" valueType="num">
                                      <p:cBhvr>
                                        <p:cTn id="8" dur="250" autoRev="1" fill="hold">
                                          <p:stCondLst>
                                            <p:cond delay="0"/>
                                          </p:stCondLst>
                                        </p:cTn>
                                        <p:tgtEl>
                                          <p:spTgt spid="5"/>
                                        </p:tgtEl>
                                        <p:attrNameLst>
                                          <p:attrName>ppt_y</p:attrName>
                                        </p:attrNameLst>
                                      </p:cBhvr>
                                    </p:anim>
                                    <p:animRot by="-480000">
                                      <p:cBhvr>
                                        <p:cTn id="9" dur="250" autoRev="1"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descr="C:\Documents and Settings\a.safavi\Desktop\_د___د___ç- _ز_ر _é___ê_î_î.jpg"/>
          <p:cNvPicPr>
            <a:picLocks noGrp="1" noChangeAspect="1" noChangeArrowheads="1"/>
          </p:cNvPicPr>
          <p:nvPr>
            <p:ph idx="1"/>
          </p:nvPr>
        </p:nvPicPr>
        <p:blipFill>
          <a:blip r:embed="rId2"/>
          <a:srcRect/>
          <a:stretch>
            <a:fillRect/>
          </a:stretch>
        </p:blipFill>
        <p:spPr bwMode="auto">
          <a:xfrm>
            <a:off x="1714480" y="0"/>
            <a:ext cx="6072230" cy="6858000"/>
          </a:xfrm>
          <a:prstGeom prst="rect">
            <a:avLst/>
          </a:prstGeom>
          <a:noFill/>
        </p:spPr>
      </p:pic>
      <p:sp>
        <p:nvSpPr>
          <p:cNvPr id="5" name="Cloud 4"/>
          <p:cNvSpPr/>
          <p:nvPr/>
        </p:nvSpPr>
        <p:spPr>
          <a:xfrm rot="21025197">
            <a:off x="0" y="714356"/>
            <a:ext cx="1857356" cy="1500198"/>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b="1" dirty="0" smtClean="0">
                <a:solidFill>
                  <a:schemeClr val="tx1"/>
                </a:solidFill>
              </a:rPr>
              <a:t>نمودار وزن گیری (اضافه وزن- تک قلویی)</a:t>
            </a:r>
            <a:endParaRPr lang="fa-IR" b="1" dirty="0">
              <a:solidFill>
                <a:schemeClr val="tx1"/>
              </a:solidFill>
            </a:endParaRPr>
          </a:p>
        </p:txBody>
      </p:sp>
    </p:spTree>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2" name="Picture 2" descr="C:\Documents and Settings\a.safavi\Desktop\___ذ_î___î- _ز_ر _é___ê_î_î.jpg"/>
          <p:cNvPicPr>
            <a:picLocks noChangeAspect="1" noChangeArrowheads="1"/>
          </p:cNvPicPr>
          <p:nvPr/>
        </p:nvPicPr>
        <p:blipFill>
          <a:blip r:embed="rId2"/>
          <a:srcRect/>
          <a:stretch>
            <a:fillRect/>
          </a:stretch>
        </p:blipFill>
        <p:spPr bwMode="auto">
          <a:xfrm>
            <a:off x="2143108" y="0"/>
            <a:ext cx="5000660" cy="6858000"/>
          </a:xfrm>
          <a:prstGeom prst="rect">
            <a:avLst/>
          </a:prstGeom>
          <a:noFill/>
        </p:spPr>
      </p:pic>
      <p:sp>
        <p:nvSpPr>
          <p:cNvPr id="5" name="Cloud 4"/>
          <p:cNvSpPr/>
          <p:nvPr/>
        </p:nvSpPr>
        <p:spPr>
          <a:xfrm rot="813248">
            <a:off x="7000892" y="285728"/>
            <a:ext cx="1785950" cy="2000264"/>
          </a:xfrm>
          <a:prstGeom prst="cloud">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b="1" dirty="0" smtClean="0">
                <a:solidFill>
                  <a:schemeClr val="tx1"/>
                </a:solidFill>
              </a:rPr>
              <a:t>نمودار وزن گیری (طبیعی- تک قلویی)</a:t>
            </a:r>
            <a:endParaRPr lang="fa-IR" b="1" dirty="0">
              <a:solidFill>
                <a:schemeClr val="tx1"/>
              </a:solidFill>
            </a:endParaRPr>
          </a:p>
        </p:txBody>
      </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afterEffect">
                                  <p:stCondLst>
                                    <p:cond delay="0"/>
                                  </p:stCondLst>
                                  <p:childTnLst>
                                    <p:animRot by="21600000">
                                      <p:cBhvr>
                                        <p:cTn id="6"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rot="10800000">
            <a:off x="6929454" y="2143116"/>
            <a:ext cx="1714512" cy="1588"/>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flipH="1">
            <a:off x="4786314" y="214290"/>
            <a:ext cx="4143404" cy="3071834"/>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buNone/>
            </a:pPr>
            <a:r>
              <a:rPr lang="fa-IR" b="1" dirty="0" smtClean="0">
                <a:solidFill>
                  <a:srgbClr val="7030A0"/>
                </a:solidFill>
              </a:rPr>
              <a:t>روش های معمول برای تعیین نمای توده بدنی مادر</a:t>
            </a:r>
          </a:p>
          <a:p>
            <a:pPr algn="ctr">
              <a:buNone/>
            </a:pPr>
            <a:endParaRPr lang="fa-IR" b="1" dirty="0" smtClean="0">
              <a:solidFill>
                <a:schemeClr val="tx1"/>
              </a:solidFill>
            </a:endParaRPr>
          </a:p>
          <a:p>
            <a:pPr>
              <a:buFont typeface="Wingdings" pitchFamily="2" charset="2"/>
              <a:buChar char="ü"/>
            </a:pPr>
            <a:r>
              <a:rPr lang="fa-IR" b="1" dirty="0" smtClean="0">
                <a:solidFill>
                  <a:schemeClr val="tx1"/>
                </a:solidFill>
              </a:rPr>
              <a:t>روش محاسبه:</a:t>
            </a:r>
          </a:p>
          <a:p>
            <a:pPr>
              <a:buNone/>
            </a:pPr>
            <a:endParaRPr lang="fa-IR" b="1" dirty="0" smtClean="0">
              <a:solidFill>
                <a:schemeClr val="tx1"/>
              </a:solidFill>
            </a:endParaRPr>
          </a:p>
          <a:p>
            <a:pPr>
              <a:buNone/>
            </a:pPr>
            <a:r>
              <a:rPr lang="fa-IR" b="1" dirty="0" smtClean="0">
                <a:solidFill>
                  <a:schemeClr val="tx1"/>
                </a:solidFill>
              </a:rPr>
              <a:t>وزن برحسب کیلوگرم</a:t>
            </a:r>
            <a:r>
              <a:rPr lang="en-US" b="1" dirty="0" smtClean="0">
                <a:solidFill>
                  <a:schemeClr val="tx1"/>
                </a:solidFill>
              </a:rPr>
              <a:t>BMI= </a:t>
            </a:r>
          </a:p>
          <a:p>
            <a:pPr>
              <a:buNone/>
            </a:pPr>
            <a:r>
              <a:rPr lang="fa-IR" b="1" dirty="0" smtClean="0">
                <a:solidFill>
                  <a:schemeClr val="tx1"/>
                </a:solidFill>
              </a:rPr>
              <a:t>مجذور قد برحسب متر</a:t>
            </a:r>
          </a:p>
          <a:p>
            <a:pPr>
              <a:buNone/>
            </a:pPr>
            <a:endParaRPr lang="fa-IR" b="1" dirty="0" smtClean="0">
              <a:solidFill>
                <a:schemeClr val="tx1"/>
              </a:solidFill>
            </a:endParaRPr>
          </a:p>
          <a:p>
            <a:pPr>
              <a:buFont typeface="Wingdings" pitchFamily="2" charset="2"/>
              <a:buChar char="ü"/>
            </a:pPr>
            <a:r>
              <a:rPr lang="fa-IR" b="1" dirty="0" smtClean="0">
                <a:solidFill>
                  <a:schemeClr val="tx1"/>
                </a:solidFill>
              </a:rPr>
              <a:t>استفاده از نوموگرام</a:t>
            </a:r>
          </a:p>
        </p:txBody>
      </p:sp>
      <p:cxnSp>
        <p:nvCxnSpPr>
          <p:cNvPr id="11" name="Straight Connector 10"/>
          <p:cNvCxnSpPr/>
          <p:nvPr/>
        </p:nvCxnSpPr>
        <p:spPr>
          <a:xfrm rot="10800000">
            <a:off x="7215206" y="2000240"/>
            <a:ext cx="1571636" cy="1588"/>
          </a:xfrm>
          <a:prstGeom prst="line">
            <a:avLst/>
          </a:prstGeom>
        </p:spPr>
        <p:style>
          <a:lnRef idx="1">
            <a:schemeClr val="accent1"/>
          </a:lnRef>
          <a:fillRef idx="0">
            <a:schemeClr val="accent1"/>
          </a:fillRef>
          <a:effectRef idx="0">
            <a:schemeClr val="accent1"/>
          </a:effectRef>
          <a:fontRef idx="minor">
            <a:schemeClr val="tx1"/>
          </a:fontRef>
        </p:style>
      </p:cxnSp>
      <p:sp>
        <p:nvSpPr>
          <p:cNvPr id="12" name="Horizontal Scroll 11"/>
          <p:cNvSpPr/>
          <p:nvPr/>
        </p:nvSpPr>
        <p:spPr>
          <a:xfrm>
            <a:off x="214282" y="1571612"/>
            <a:ext cx="4500594" cy="5072074"/>
          </a:xfrm>
          <a:prstGeom prst="horizontalScroll">
            <a:avLst>
              <a:gd name="adj" fmla="val 5623"/>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fa-IR" b="1" dirty="0" smtClean="0">
                <a:solidFill>
                  <a:srgbClr val="FF0000"/>
                </a:solidFill>
              </a:rPr>
              <a:t>روش تععین الگوی افزایش وزن مناسب</a:t>
            </a:r>
          </a:p>
          <a:p>
            <a:endParaRPr lang="fa-IR" b="1" dirty="0" smtClean="0">
              <a:solidFill>
                <a:srgbClr val="FF0000"/>
              </a:solidFill>
            </a:endParaRPr>
          </a:p>
          <a:p>
            <a:pPr algn="just">
              <a:buFont typeface="Wingdings" pitchFamily="2" charset="2"/>
              <a:buChar char="ü"/>
            </a:pPr>
            <a:r>
              <a:rPr lang="fa-IR" b="1" dirty="0" smtClean="0">
                <a:solidFill>
                  <a:schemeClr val="tx1"/>
                </a:solidFill>
              </a:rPr>
              <a:t>توده بدنی کمتر از18/5   مادرکم وزن  میزان افزایش وزن ازابتدای هفته 13بارداری هفته ای 0/5 کیلوگرم</a:t>
            </a:r>
          </a:p>
          <a:p>
            <a:pPr algn="just">
              <a:buFont typeface="Wingdings" pitchFamily="2" charset="2"/>
              <a:buChar char="ü"/>
            </a:pPr>
            <a:r>
              <a:rPr lang="fa-IR" b="1" dirty="0" smtClean="0">
                <a:solidFill>
                  <a:schemeClr val="tx1"/>
                </a:solidFill>
              </a:rPr>
              <a:t>توده بدنی 24/9-18/5   مادر باوزن طبیعی   میزان افزایش وزن ازابتدای هفته 13بارداری هفته ای 0/4 کیلوگرم</a:t>
            </a:r>
          </a:p>
          <a:p>
            <a:pPr algn="just">
              <a:buFont typeface="Wingdings" pitchFamily="2" charset="2"/>
              <a:buChar char="ü"/>
            </a:pPr>
            <a:r>
              <a:rPr lang="fa-IR" b="1" dirty="0" smtClean="0">
                <a:solidFill>
                  <a:schemeClr val="tx1"/>
                </a:solidFill>
              </a:rPr>
              <a:t>توده بدنی 29/9-25   مادردارای اضافه وزن میزان افزایش وزن ازابتدای هفته 13بارداری هفته ای 0/3 کیلوگرم</a:t>
            </a:r>
          </a:p>
          <a:p>
            <a:pPr algn="just">
              <a:buFont typeface="Wingdings" pitchFamily="2" charset="2"/>
              <a:buChar char="ü"/>
            </a:pPr>
            <a:r>
              <a:rPr lang="fa-IR" b="1" dirty="0" smtClean="0">
                <a:solidFill>
                  <a:schemeClr val="tx1"/>
                </a:solidFill>
              </a:rPr>
              <a:t>توده بدنی بیشتریا مساوی 30      مادرچاق میزان افزایش وزن ازابتدای هفته 13بارداری هفته ای 0/2 کیلوگرم</a:t>
            </a:r>
            <a:endParaRPr lang="fa-IR" b="1" dirty="0">
              <a:solidFill>
                <a:schemeClr val="tx1"/>
              </a:solidFill>
            </a:endParaRPr>
          </a:p>
        </p:txBody>
      </p:sp>
      <p:cxnSp>
        <p:nvCxnSpPr>
          <p:cNvPr id="14" name="Straight Arrow Connector 13"/>
          <p:cNvCxnSpPr/>
          <p:nvPr/>
        </p:nvCxnSpPr>
        <p:spPr>
          <a:xfrm rot="10800000">
            <a:off x="2143108" y="2928934"/>
            <a:ext cx="285752"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5" name="Straight Arrow Connector 14"/>
          <p:cNvCxnSpPr/>
          <p:nvPr/>
        </p:nvCxnSpPr>
        <p:spPr>
          <a:xfrm rot="10800000">
            <a:off x="2143108" y="3714752"/>
            <a:ext cx="285752"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a:xfrm rot="10800000">
            <a:off x="2357422" y="4572008"/>
            <a:ext cx="285752"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7" name="Straight Arrow Connector 16"/>
          <p:cNvCxnSpPr/>
          <p:nvPr/>
        </p:nvCxnSpPr>
        <p:spPr>
          <a:xfrm rot="10800000">
            <a:off x="1785918" y="5357826"/>
            <a:ext cx="285752"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8" name="Title 17"/>
          <p:cNvSpPr>
            <a:spLocks noGrp="1"/>
          </p:cNvSpPr>
          <p:nvPr>
            <p:ph type="title"/>
          </p:nvPr>
        </p:nvSpPr>
        <p:spPr>
          <a:xfrm>
            <a:off x="4857752" y="3714752"/>
            <a:ext cx="3900486" cy="2428892"/>
          </a:xfrm>
        </p:spPr>
        <p:txBody>
          <a:bodyPr>
            <a:normAutofit/>
          </a:bodyPr>
          <a:lstStyle/>
          <a:p>
            <a:pPr algn="r"/>
            <a:r>
              <a:rPr lang="fa-IR" sz="2400" dirty="0" smtClean="0">
                <a:cs typeface="B Mitra" pitchFamily="2" charset="-78"/>
              </a:rPr>
              <a:t>وزن پیش ازبارداری مهم ترین شاخص جهت تعیین </a:t>
            </a:r>
            <a:r>
              <a:rPr lang="en-US" sz="2400" dirty="0" smtClean="0">
                <a:cs typeface="B Mitra" pitchFamily="2" charset="-78"/>
              </a:rPr>
              <a:t>BMI</a:t>
            </a:r>
            <a:r>
              <a:rPr lang="fa-IR" sz="2400" dirty="0" smtClean="0">
                <a:cs typeface="B Mitra" pitchFamily="2" charset="-78"/>
              </a:rPr>
              <a:t>است.</a:t>
            </a:r>
            <a:br>
              <a:rPr lang="fa-IR" sz="2400" dirty="0" smtClean="0">
                <a:cs typeface="B Mitra" pitchFamily="2" charset="-78"/>
              </a:rPr>
            </a:br>
            <a:r>
              <a:rPr lang="fa-IR" sz="2400" dirty="0" smtClean="0">
                <a:cs typeface="B Mitra" pitchFamily="2" charset="-78"/>
              </a:rPr>
              <a:t>درصورت ثبت نشدن آن،وزن تا3ماه قبل ازبارداری هم می تواند ملاک عمل قرارگیرد</a:t>
            </a:r>
            <a:r>
              <a:rPr lang="fa-IR" sz="2000" dirty="0" smtClean="0"/>
              <a:t>.</a:t>
            </a:r>
            <a:endParaRPr lang="fa-IR" sz="2000" dirty="0"/>
          </a:p>
        </p:txBody>
      </p:sp>
    </p:spTree>
  </p:cSld>
  <p:clrMapOvr>
    <a:masterClrMapping/>
  </p:clrMapOvr>
  <p:transition spd="slow">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1" nodeType="afterEffect">
                                  <p:stCondLst>
                                    <p:cond delay="0"/>
                                  </p:stCondLst>
                                  <p:childTnLst>
                                    <p:animEffect transition="out" filter="fade">
                                      <p:cBhvr>
                                        <p:cTn id="6" dur="500" tmFilter="0, 0; .2, .5; .8, .5; 1, 0"/>
                                        <p:tgtEl>
                                          <p:spTgt spid="18"/>
                                        </p:tgtEl>
                                      </p:cBhvr>
                                    </p:animEffect>
                                    <p:animScale>
                                      <p:cBhvr>
                                        <p:cTn id="7"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6" name="Picture 2" descr="C:\Documents and Settings\a.safavi\Desktop\___ذ_î___î- _»_ê _é___ê_î_î.jpg"/>
          <p:cNvPicPr>
            <a:picLocks noGrp="1" noChangeAspect="1" noChangeArrowheads="1"/>
          </p:cNvPicPr>
          <p:nvPr>
            <p:ph idx="1"/>
          </p:nvPr>
        </p:nvPicPr>
        <p:blipFill>
          <a:blip r:embed="rId2"/>
          <a:srcRect/>
          <a:stretch>
            <a:fillRect/>
          </a:stretch>
        </p:blipFill>
        <p:spPr bwMode="auto">
          <a:xfrm>
            <a:off x="1714480" y="0"/>
            <a:ext cx="6143668" cy="6858000"/>
          </a:xfrm>
          <a:prstGeom prst="rect">
            <a:avLst/>
          </a:prstGeom>
          <a:noFill/>
        </p:spPr>
      </p:pic>
      <p:sp>
        <p:nvSpPr>
          <p:cNvPr id="5" name="Cloud 4"/>
          <p:cNvSpPr/>
          <p:nvPr/>
        </p:nvSpPr>
        <p:spPr>
          <a:xfrm rot="21180932">
            <a:off x="83790" y="401773"/>
            <a:ext cx="2000200" cy="1500198"/>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b="1" dirty="0" smtClean="0">
                <a:solidFill>
                  <a:schemeClr val="tx1"/>
                </a:solidFill>
              </a:rPr>
              <a:t>نمودار وزن گیری(طبیعی- دوقلویی)</a:t>
            </a:r>
            <a:endParaRPr lang="fa-IR" b="1" dirty="0">
              <a:solidFill>
                <a:schemeClr val="tx1"/>
              </a:solidFill>
            </a:endParaRPr>
          </a:p>
        </p:txBody>
      </p:sp>
    </p:spTree>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6908"/>
          </a:xfrm>
        </p:spPr>
        <p:txBody>
          <a:bodyPr>
            <a:normAutofit/>
          </a:bodyPr>
          <a:lstStyle/>
          <a:p>
            <a:r>
              <a:rPr lang="fa-IR" sz="3200" b="1" dirty="0" smtClean="0">
                <a:solidFill>
                  <a:schemeClr val="accent6">
                    <a:lumMod val="75000"/>
                  </a:schemeClr>
                </a:solidFill>
                <a:cs typeface="B Titr" pitchFamily="2" charset="-78"/>
              </a:rPr>
              <a:t>معیارهای وزن گیری نامناسب درمادران باردار</a:t>
            </a:r>
            <a:endParaRPr lang="fa-IR" sz="3200" b="1" dirty="0">
              <a:solidFill>
                <a:schemeClr val="accent6">
                  <a:lumMod val="75000"/>
                </a:schemeClr>
              </a:solidFill>
              <a:cs typeface="B Titr" pitchFamily="2" charset="-78"/>
            </a:endParaRPr>
          </a:p>
        </p:txBody>
      </p:sp>
      <p:sp>
        <p:nvSpPr>
          <p:cNvPr id="3" name="Content Placeholder 2"/>
          <p:cNvSpPr>
            <a:spLocks noGrp="1"/>
          </p:cNvSpPr>
          <p:nvPr>
            <p:ph idx="1"/>
          </p:nvPr>
        </p:nvSpPr>
        <p:spPr>
          <a:xfrm>
            <a:off x="457200" y="1357299"/>
            <a:ext cx="8229600" cy="4572032"/>
          </a:xfrm>
        </p:spPr>
        <p:txBody>
          <a:bodyPr>
            <a:normAutofit/>
          </a:bodyPr>
          <a:lstStyle/>
          <a:p>
            <a:pPr algn="just">
              <a:buNone/>
            </a:pPr>
            <a:r>
              <a:rPr lang="fa-IR" sz="2000" dirty="0" smtClean="0">
                <a:solidFill>
                  <a:schemeClr val="accent6">
                    <a:lumMod val="75000"/>
                  </a:schemeClr>
                </a:solidFill>
                <a:cs typeface="B Titr" pitchFamily="2" charset="-78"/>
              </a:rPr>
              <a:t>وزن گیری نامناسب یعنی:</a:t>
            </a:r>
          </a:p>
          <a:p>
            <a:pPr algn="just">
              <a:buNone/>
            </a:pPr>
            <a:r>
              <a:rPr lang="fa-IR" sz="2000" dirty="0" smtClean="0"/>
              <a:t>به هردلیل که وزن گیری مادرباردار (درهرگروه کم وزن،طبیعی،اضافه وزن،یا چاق)براساس نمودار وزن گیری پیشرفت نکند</a:t>
            </a:r>
          </a:p>
          <a:p>
            <a:pPr algn="just">
              <a:buNone/>
            </a:pPr>
            <a:r>
              <a:rPr lang="fa-IR" sz="2000" dirty="0" smtClean="0"/>
              <a:t>وزن گیری نامناسب  کمتراز حد انتظار</a:t>
            </a:r>
          </a:p>
          <a:p>
            <a:pPr algn="just">
              <a:buNone/>
            </a:pPr>
            <a:r>
              <a:rPr lang="fa-IR" sz="2000" dirty="0" smtClean="0"/>
              <a:t>                         بیش از حد انتظار</a:t>
            </a:r>
          </a:p>
          <a:p>
            <a:pPr algn="just">
              <a:buNone/>
            </a:pPr>
            <a:r>
              <a:rPr lang="fa-IR" sz="2000" dirty="0" smtClean="0"/>
              <a:t>درهرحالت بررسی علت زمینه ای وزن گیری نامناسب(معاینه،ارزیابی وضعیت مادروانجام</a:t>
            </a:r>
          </a:p>
          <a:p>
            <a:pPr algn="just">
              <a:buNone/>
            </a:pPr>
            <a:r>
              <a:rPr lang="fa-IR" sz="2000" dirty="0" smtClean="0"/>
              <a:t>آزمایشات پارا کلینیکی )بسیار مهم است.</a:t>
            </a:r>
          </a:p>
          <a:p>
            <a:pPr algn="just">
              <a:buNone/>
            </a:pPr>
            <a:r>
              <a:rPr lang="fa-IR" sz="2000" dirty="0" smtClean="0"/>
              <a:t>اگر علت ناآگاهی تغذیه ای است          ارائه توصیه های تغذیه ای (رعایت تنوع وتعادل ،استفاده</a:t>
            </a:r>
          </a:p>
          <a:p>
            <a:pPr algn="just">
              <a:buNone/>
            </a:pPr>
            <a:r>
              <a:rPr lang="fa-IR" sz="2000" dirty="0" smtClean="0"/>
              <a:t>از 5گروه اصلی غذایی،استراحت کافی،مصرف منظم وبه موقع مکمل ها)</a:t>
            </a:r>
            <a:endParaRPr lang="fa-IR" sz="2000" dirty="0"/>
          </a:p>
        </p:txBody>
      </p:sp>
      <p:cxnSp>
        <p:nvCxnSpPr>
          <p:cNvPr id="5" name="Straight Connector 4"/>
          <p:cNvCxnSpPr/>
          <p:nvPr/>
        </p:nvCxnSpPr>
        <p:spPr>
          <a:xfrm rot="5400000">
            <a:off x="6573058" y="2785264"/>
            <a:ext cx="714380" cy="1588"/>
          </a:xfrm>
          <a:prstGeom prst="line">
            <a:avLst/>
          </a:prstGeom>
        </p:spPr>
        <p:style>
          <a:lnRef idx="1">
            <a:schemeClr val="accent1"/>
          </a:lnRef>
          <a:fillRef idx="0">
            <a:schemeClr val="accent1"/>
          </a:fillRef>
          <a:effectRef idx="0">
            <a:schemeClr val="accent1"/>
          </a:effectRef>
          <a:fontRef idx="minor">
            <a:schemeClr val="tx1"/>
          </a:fontRef>
        </p:style>
      </p:cxnSp>
      <p:sp>
        <p:nvSpPr>
          <p:cNvPr id="6" name="Left Arrow 5"/>
          <p:cNvSpPr/>
          <p:nvPr/>
        </p:nvSpPr>
        <p:spPr>
          <a:xfrm>
            <a:off x="5357818" y="3929066"/>
            <a:ext cx="571504" cy="214314"/>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10242" name="Picture 2" descr="C:\Documents and Settings\a.safavi\My Documents\My Pictures\taghzieh\بببب.jpeg"/>
          <p:cNvPicPr>
            <a:picLocks noChangeAspect="1" noChangeArrowheads="1"/>
          </p:cNvPicPr>
          <p:nvPr/>
        </p:nvPicPr>
        <p:blipFill>
          <a:blip r:embed="rId3"/>
          <a:srcRect/>
          <a:stretch>
            <a:fillRect/>
          </a:stretch>
        </p:blipFill>
        <p:spPr bwMode="auto">
          <a:xfrm>
            <a:off x="6286512" y="4714883"/>
            <a:ext cx="2143140" cy="2143117"/>
          </a:xfrm>
          <a:prstGeom prst="rect">
            <a:avLst/>
          </a:prstGeom>
          <a:ln>
            <a:noFill/>
          </a:ln>
          <a:effectLst>
            <a:softEdge rad="112500"/>
          </a:effectLst>
        </p:spPr>
      </p:pic>
      <p:pic>
        <p:nvPicPr>
          <p:cNvPr id="10243" name="Picture 3" descr="C:\Documents and Settings\a.safavi\My Documents\My Pictures\taghzieh\taghzieh\rco0053.jpg"/>
          <p:cNvPicPr>
            <a:picLocks noChangeAspect="1" noChangeArrowheads="1"/>
          </p:cNvPicPr>
          <p:nvPr/>
        </p:nvPicPr>
        <p:blipFill>
          <a:blip r:embed="rId4"/>
          <a:srcRect/>
          <a:stretch>
            <a:fillRect/>
          </a:stretch>
        </p:blipFill>
        <p:spPr bwMode="auto">
          <a:xfrm>
            <a:off x="357158" y="4429132"/>
            <a:ext cx="2230438" cy="2428868"/>
          </a:xfrm>
          <a:prstGeom prst="rect">
            <a:avLst/>
          </a:prstGeom>
          <a:noFill/>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10242"/>
                                        </p:tgtEl>
                                      </p:cBhvr>
                                    </p:animEffect>
                                    <p:animScale>
                                      <p:cBhvr>
                                        <p:cTn id="7" dur="250" autoRev="1" fill="hold"/>
                                        <p:tgtEl>
                                          <p:spTgt spid="10242"/>
                                        </p:tgtEl>
                                      </p:cBhvr>
                                      <p:by x="105000" y="105000"/>
                                    </p:animScale>
                                  </p:childTnLst>
                                </p:cTn>
                              </p:par>
                            </p:childTnLst>
                          </p:cTn>
                        </p:par>
                        <p:par>
                          <p:cTn id="8" fill="hold">
                            <p:stCondLst>
                              <p:cond delay="500"/>
                            </p:stCondLst>
                            <p:childTnLst>
                              <p:par>
                                <p:cTn id="9" presetID="8" presetClass="emph" presetSubtype="0" fill="hold" nodeType="afterEffect">
                                  <p:stCondLst>
                                    <p:cond delay="0"/>
                                  </p:stCondLst>
                                  <p:childTnLst>
                                    <p:animRot by="21600000">
                                      <p:cBhvr>
                                        <p:cTn id="10" dur="2000" fill="hold"/>
                                        <p:tgtEl>
                                          <p:spTgt spid="1024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5E9EFF">
                <a:alpha val="58000"/>
              </a:srgbClr>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072066" y="1714488"/>
            <a:ext cx="3614734" cy="4525963"/>
          </a:xfrm>
        </p:spPr>
        <p:style>
          <a:lnRef idx="2">
            <a:schemeClr val="accent5"/>
          </a:lnRef>
          <a:fillRef idx="1">
            <a:schemeClr val="lt1"/>
          </a:fillRef>
          <a:effectRef idx="0">
            <a:schemeClr val="accent5"/>
          </a:effectRef>
          <a:fontRef idx="minor">
            <a:schemeClr val="dk1"/>
          </a:fontRef>
        </p:style>
        <p:txBody>
          <a:bodyPr>
            <a:normAutofit/>
          </a:bodyPr>
          <a:lstStyle/>
          <a:p>
            <a:pPr algn="just">
              <a:buNone/>
            </a:pPr>
            <a:r>
              <a:rPr lang="fa-IR" sz="2000" b="1" dirty="0" smtClean="0">
                <a:cs typeface="B Mitra" pitchFamily="2" charset="-78"/>
              </a:rPr>
              <a:t>وزن گیری </a:t>
            </a:r>
            <a:r>
              <a:rPr lang="fa-IR" sz="2000" b="1" dirty="0" smtClean="0">
                <a:solidFill>
                  <a:srgbClr val="FF0000"/>
                </a:solidFill>
                <a:cs typeface="B Mitra" pitchFamily="2" charset="-78"/>
              </a:rPr>
              <a:t>کمتر</a:t>
            </a:r>
            <a:r>
              <a:rPr lang="fa-IR" sz="2000" b="1" dirty="0" smtClean="0">
                <a:cs typeface="B Mitra" pitchFamily="2" charset="-78"/>
              </a:rPr>
              <a:t>از انتظار یعنی:</a:t>
            </a:r>
          </a:p>
          <a:p>
            <a:pPr algn="just">
              <a:buNone/>
            </a:pPr>
            <a:r>
              <a:rPr lang="fa-IR" sz="2000" b="1" dirty="0" smtClean="0">
                <a:cs typeface="B Mitra" pitchFamily="2" charset="-78"/>
              </a:rPr>
              <a:t>1-افزایش وزن کمتر براساس نمودار وزن گیری یعنی (شیب نمودار وزن گیری از شیب نمودارمرجع کمتر ویا مسطح گردد)</a:t>
            </a:r>
          </a:p>
          <a:p>
            <a:pPr algn="just">
              <a:buNone/>
            </a:pPr>
            <a:r>
              <a:rPr lang="fa-IR" sz="2000" b="1" dirty="0" smtClean="0">
                <a:cs typeface="B Mitra" pitchFamily="2" charset="-78"/>
              </a:rPr>
              <a:t>2-ازهفته 15 بارداری به بعد،مادر باردارچاق کمتر از0/5 کیلوگرم درماه افزایش وزن داشته باشد.</a:t>
            </a:r>
          </a:p>
          <a:p>
            <a:pPr algn="just">
              <a:buNone/>
            </a:pPr>
            <a:r>
              <a:rPr lang="fa-IR" sz="2000" b="1" dirty="0" smtClean="0">
                <a:cs typeface="B Mitra" pitchFamily="2" charset="-78"/>
              </a:rPr>
              <a:t>3-ازهفته 15 بارداری به بعد،مادر باردار باوزن طبیعی کمتر از یک کیلوگرم درماه افزایش وزن داشته باشد.</a:t>
            </a:r>
            <a:endParaRPr lang="fa-IR" sz="2000" b="1" dirty="0">
              <a:cs typeface="B Mitra" pitchFamily="2" charset="-78"/>
            </a:endParaRPr>
          </a:p>
        </p:txBody>
      </p:sp>
      <p:sp>
        <p:nvSpPr>
          <p:cNvPr id="4" name="Cloud 3"/>
          <p:cNvSpPr/>
          <p:nvPr/>
        </p:nvSpPr>
        <p:spPr>
          <a:xfrm>
            <a:off x="3286116" y="357166"/>
            <a:ext cx="3214710" cy="107157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000" b="1" dirty="0" smtClean="0">
                <a:solidFill>
                  <a:schemeClr val="tx1"/>
                </a:solidFill>
                <a:cs typeface="B Titr" pitchFamily="2" charset="-78"/>
              </a:rPr>
              <a:t>وزن گیری نامناسب درمادران باردار</a:t>
            </a:r>
            <a:endParaRPr lang="fa-IR" sz="2000" b="1" dirty="0">
              <a:solidFill>
                <a:schemeClr val="tx1"/>
              </a:solidFill>
              <a:cs typeface="B Titr" pitchFamily="2" charset="-78"/>
            </a:endParaRPr>
          </a:p>
        </p:txBody>
      </p:sp>
      <p:sp>
        <p:nvSpPr>
          <p:cNvPr id="5" name="Content Placeholder 2"/>
          <p:cNvSpPr txBox="1">
            <a:spLocks/>
          </p:cNvSpPr>
          <p:nvPr/>
        </p:nvSpPr>
        <p:spPr>
          <a:xfrm>
            <a:off x="928662" y="1714488"/>
            <a:ext cx="3614734" cy="4525963"/>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1">
            <a:normAutofit/>
          </a:bodyPr>
          <a:lstStyle/>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None/>
              <a:tabLst/>
              <a:defRPr/>
            </a:pPr>
            <a:r>
              <a:rPr kumimoji="0" lang="fa-IR" sz="2000" b="1" i="0" u="none" strike="noStrike" kern="1200" cap="none" spc="0" normalizeH="0" baseline="0" noProof="0" dirty="0" smtClean="0">
                <a:ln>
                  <a:noFill/>
                </a:ln>
                <a:solidFill>
                  <a:schemeClr val="tx1"/>
                </a:solidFill>
                <a:effectLst/>
                <a:uLnTx/>
                <a:uFillTx/>
                <a:cs typeface="B Mitra" pitchFamily="2" charset="-78"/>
              </a:rPr>
              <a:t>وزن گیری </a:t>
            </a:r>
            <a:r>
              <a:rPr kumimoji="0" lang="fa-IR" sz="2000" b="1" i="0" u="none" strike="noStrike" kern="1200" cap="none" spc="0" normalizeH="0" baseline="0" noProof="0" dirty="0" smtClean="0">
                <a:ln>
                  <a:noFill/>
                </a:ln>
                <a:solidFill>
                  <a:srgbClr val="FF0000"/>
                </a:solidFill>
                <a:effectLst/>
                <a:uLnTx/>
                <a:uFillTx/>
                <a:cs typeface="B Mitra" pitchFamily="2" charset="-78"/>
              </a:rPr>
              <a:t>بیش</a:t>
            </a:r>
            <a:r>
              <a:rPr kumimoji="0" lang="fa-IR" sz="2000" b="1" i="0" u="none" strike="noStrike" kern="1200" cap="none" spc="0" normalizeH="0" baseline="0" noProof="0" dirty="0" smtClean="0">
                <a:ln>
                  <a:noFill/>
                </a:ln>
                <a:solidFill>
                  <a:schemeClr val="tx1"/>
                </a:solidFill>
                <a:effectLst/>
                <a:uLnTx/>
                <a:uFillTx/>
                <a:cs typeface="B Mitra" pitchFamily="2" charset="-78"/>
              </a:rPr>
              <a:t> از انتظار یعنی:</a:t>
            </a:r>
          </a:p>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None/>
              <a:tabLst/>
              <a:defRPr/>
            </a:pPr>
            <a:r>
              <a:rPr kumimoji="0" lang="fa-IR" sz="2000" b="1" i="0" u="none" strike="noStrike" kern="1200" cap="none" spc="0" normalizeH="0" baseline="0" noProof="0" dirty="0" smtClean="0">
                <a:ln>
                  <a:noFill/>
                </a:ln>
                <a:solidFill>
                  <a:schemeClr val="tx1"/>
                </a:solidFill>
                <a:effectLst/>
                <a:uLnTx/>
                <a:uFillTx/>
                <a:cs typeface="B Mitra" pitchFamily="2" charset="-78"/>
              </a:rPr>
              <a:t>1-افزایش وزن بیشتر براساس نمودار وزن گیری یعنی (شیب نمودار وزن گیری از شیب نمودار مرجع بیشتر شود)</a:t>
            </a:r>
          </a:p>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None/>
              <a:tabLst/>
              <a:defRPr/>
            </a:pPr>
            <a:r>
              <a:rPr kumimoji="0" lang="fa-IR" sz="2000" b="1" i="0" u="none" strike="noStrike" kern="1200" cap="none" spc="0" normalizeH="0" baseline="0" noProof="0" dirty="0" smtClean="0">
                <a:ln>
                  <a:noFill/>
                </a:ln>
                <a:solidFill>
                  <a:schemeClr val="tx1"/>
                </a:solidFill>
                <a:effectLst/>
                <a:uLnTx/>
                <a:uFillTx/>
                <a:cs typeface="B Mitra" pitchFamily="2" charset="-78"/>
              </a:rPr>
              <a:t>2-بعداز هفته 20 بارداری مادر ماهانه بیش از 3کیلوگرم افزایش وزن داشته  باشد.</a:t>
            </a:r>
          </a:p>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None/>
              <a:tabLst/>
              <a:defRPr/>
            </a:pPr>
            <a:r>
              <a:rPr kumimoji="0" lang="fa-IR" sz="2000" b="1" i="0" u="none" strike="noStrike" kern="1200" cap="none" spc="0" normalizeH="0" baseline="0" noProof="0" dirty="0" smtClean="0">
                <a:ln>
                  <a:noFill/>
                </a:ln>
                <a:solidFill>
                  <a:schemeClr val="tx1"/>
                </a:solidFill>
                <a:effectLst/>
                <a:uLnTx/>
                <a:uFillTx/>
                <a:cs typeface="B Mitra" pitchFamily="2" charset="-78"/>
              </a:rPr>
              <a:t>3-افزایش وزن بیش از 1کیلوگرم در هفته درطول</a:t>
            </a:r>
            <a:r>
              <a:rPr kumimoji="0" lang="fa-IR" sz="2000" b="1" i="0" u="none" strike="noStrike" kern="1200" cap="none" spc="0" normalizeH="0" noProof="0" dirty="0" smtClean="0">
                <a:ln>
                  <a:noFill/>
                </a:ln>
                <a:solidFill>
                  <a:schemeClr val="tx1"/>
                </a:solidFill>
                <a:effectLst/>
                <a:uLnTx/>
                <a:uFillTx/>
                <a:cs typeface="B Mitra" pitchFamily="2" charset="-78"/>
              </a:rPr>
              <a:t> دوران بارداری</a:t>
            </a:r>
            <a:endParaRPr kumimoji="0" lang="fa-IR" sz="2000" b="1" i="0" u="none" strike="noStrike" kern="1200" cap="none" spc="0" normalizeH="0" baseline="0" noProof="0" dirty="0">
              <a:ln>
                <a:noFill/>
              </a:ln>
              <a:solidFill>
                <a:schemeClr val="tx1"/>
              </a:solidFill>
              <a:effectLst/>
              <a:uLnTx/>
              <a:uFillTx/>
              <a:cs typeface="B Mitra" pitchFamily="2" charset="-78"/>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57364"/>
            <a:ext cx="8229600" cy="4268799"/>
          </a:xfrm>
        </p:spPr>
        <p:txBody>
          <a:bodyPr>
            <a:normAutofit/>
          </a:bodyPr>
          <a:lstStyle/>
          <a:p>
            <a:pPr>
              <a:buFont typeface="Courier New" pitchFamily="49" charset="0"/>
              <a:buChar char="o"/>
            </a:pPr>
            <a:r>
              <a:rPr lang="fa-IR" sz="2400" b="1" dirty="0" smtClean="0">
                <a:cs typeface="B Mitra" pitchFamily="2" charset="-78"/>
              </a:rPr>
              <a:t>مادران زیر 19سال</a:t>
            </a:r>
          </a:p>
          <a:p>
            <a:pPr>
              <a:buFont typeface="Courier New" pitchFamily="49" charset="0"/>
              <a:buChar char="o"/>
            </a:pPr>
            <a:r>
              <a:rPr lang="fa-IR" sz="2400" b="1" dirty="0" smtClean="0">
                <a:cs typeface="B Mitra" pitchFamily="2" charset="-78"/>
              </a:rPr>
              <a:t>مادرانی که علل تغذیه ای عامل وزن گیری نامناسب آنها تشخیص داده شده است.</a:t>
            </a:r>
          </a:p>
          <a:p>
            <a:pPr>
              <a:buFont typeface="Courier New" pitchFamily="49" charset="0"/>
              <a:buChar char="o"/>
            </a:pPr>
            <a:r>
              <a:rPr lang="en-US" sz="2400" b="1" dirty="0" smtClean="0">
                <a:cs typeface="B Mitra" pitchFamily="2" charset="-78"/>
              </a:rPr>
              <a:t>BMI</a:t>
            </a:r>
            <a:r>
              <a:rPr lang="fa-IR" sz="2400" b="1" dirty="0" smtClean="0">
                <a:cs typeface="B Mitra" pitchFamily="2" charset="-78"/>
              </a:rPr>
              <a:t>قبل از بارداری زیر 18.5 یا بیشتر از 25</a:t>
            </a:r>
          </a:p>
          <a:p>
            <a:pPr>
              <a:buFont typeface="Courier New" pitchFamily="49" charset="0"/>
              <a:buChar char="o"/>
            </a:pPr>
            <a:r>
              <a:rPr lang="fa-IR" sz="2400" b="1" dirty="0" smtClean="0">
                <a:cs typeface="B Mitra" pitchFamily="2" charset="-78"/>
              </a:rPr>
              <a:t>داشتن رژیم غذایی درمانی برای یک بیماری خاص</a:t>
            </a:r>
          </a:p>
          <a:p>
            <a:pPr>
              <a:buFont typeface="Courier New" pitchFamily="49" charset="0"/>
              <a:buChar char="o"/>
            </a:pPr>
            <a:r>
              <a:rPr lang="fa-IR" sz="2400" b="1" dirty="0" smtClean="0">
                <a:cs typeface="B Mitra" pitchFamily="2" charset="-78"/>
              </a:rPr>
              <a:t>بیماریهای مادر باردار شامل دیابت،آنمی ،بیماری </a:t>
            </a:r>
          </a:p>
          <a:p>
            <a:pPr marL="0" indent="0">
              <a:buNone/>
            </a:pPr>
            <a:r>
              <a:rPr lang="fa-IR" sz="2400" b="1" dirty="0" smtClean="0">
                <a:cs typeface="B Mitra" pitchFamily="2" charset="-78"/>
              </a:rPr>
              <a:t>کلیوی، فشارخون</a:t>
            </a:r>
          </a:p>
          <a:p>
            <a:pPr>
              <a:buFont typeface="Courier New" pitchFamily="49" charset="0"/>
              <a:buChar char="o"/>
            </a:pPr>
            <a:endParaRPr lang="fa-IR" sz="2400" dirty="0" smtClean="0"/>
          </a:p>
        </p:txBody>
      </p:sp>
      <p:sp>
        <p:nvSpPr>
          <p:cNvPr id="4" name="Down Ribbon 3"/>
          <p:cNvSpPr/>
          <p:nvPr/>
        </p:nvSpPr>
        <p:spPr>
          <a:xfrm>
            <a:off x="1475656" y="417915"/>
            <a:ext cx="6457350" cy="1071570"/>
          </a:xfrm>
          <a:prstGeom prst="ribbon">
            <a:avLst>
              <a:gd name="adj1" fmla="val 16667"/>
              <a:gd name="adj2" fmla="val 75000"/>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400" b="1" dirty="0" smtClean="0">
                <a:solidFill>
                  <a:srgbClr val="C00000"/>
                </a:solidFill>
                <a:cs typeface="B Titr" pitchFamily="2" charset="-78"/>
              </a:rPr>
              <a:t>موارد ارجاع مادرباردار به کارشناس تغذیه</a:t>
            </a:r>
            <a:endParaRPr lang="fa-IR" sz="2400" dirty="0">
              <a:solidFill>
                <a:srgbClr val="C00000"/>
              </a:solidFill>
              <a:cs typeface="B Titr" pitchFamily="2" charset="-78"/>
            </a:endParaRPr>
          </a:p>
        </p:txBody>
      </p:sp>
      <p:pic>
        <p:nvPicPr>
          <p:cNvPr id="2050" name="Picture 2" descr="C:\Documents and Settings\3072\My Documents\My Pictures\0060-0807-0716-2234_Pregnant_Woman_Having_a_Check-up_clipart_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161656"/>
            <a:ext cx="3181350" cy="26963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fill="hold" grpId="0" nodeType="afterEffect">
                                  <p:stCondLst>
                                    <p:cond delay="0"/>
                                  </p:stCondLst>
                                  <p:iterate type="lt">
                                    <p:tmPct val="10000"/>
                                  </p:iterate>
                                  <p:childTnLst>
                                    <p:animScale>
                                      <p:cBhvr>
                                        <p:cTn id="6" dur="250" autoRev="1" fill="hold">
                                          <p:stCondLst>
                                            <p:cond delay="0"/>
                                          </p:stCondLst>
                                        </p:cTn>
                                        <p:tgtEl>
                                          <p:spTgt spid="4"/>
                                        </p:tgtEl>
                                      </p:cBhvr>
                                      <p:to x="80000" y="100000"/>
                                    </p:animScale>
                                    <p:anim by="(#ppt_w*0.10)" calcmode="lin" valueType="num">
                                      <p:cBhvr>
                                        <p:cTn id="7" dur="250" autoRev="1" fill="hold">
                                          <p:stCondLst>
                                            <p:cond delay="0"/>
                                          </p:stCondLst>
                                        </p:cTn>
                                        <p:tgtEl>
                                          <p:spTgt spid="4"/>
                                        </p:tgtEl>
                                        <p:attrNameLst>
                                          <p:attrName>ppt_x</p:attrName>
                                        </p:attrNameLst>
                                      </p:cBhvr>
                                    </p:anim>
                                    <p:anim by="(-#ppt_w*0.10)" calcmode="lin" valueType="num">
                                      <p:cBhvr>
                                        <p:cTn id="8" dur="250" autoRev="1" fill="hold">
                                          <p:stCondLst>
                                            <p:cond delay="0"/>
                                          </p:stCondLst>
                                        </p:cTn>
                                        <p:tgtEl>
                                          <p:spTgt spid="4"/>
                                        </p:tgtEl>
                                        <p:attrNameLst>
                                          <p:attrName>ppt_y</p:attrName>
                                        </p:attrNameLst>
                                      </p:cBhvr>
                                    </p:anim>
                                    <p:animRot by="-480000">
                                      <p:cBhvr>
                                        <p:cTn id="9" dur="250" autoRev="1"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428596" y="1357298"/>
            <a:ext cx="8258204" cy="4429156"/>
          </a:xfrm>
        </p:spPr>
        <p:txBody>
          <a:bodyPr>
            <a:normAutofit fontScale="55000" lnSpcReduction="20000"/>
          </a:bodyPr>
          <a:lstStyle/>
          <a:p>
            <a:pPr>
              <a:buNone/>
            </a:pPr>
            <a:r>
              <a:rPr lang="ar-SA" sz="3800" b="1" dirty="0" smtClean="0">
                <a:solidFill>
                  <a:srgbClr val="FFC000"/>
                </a:solidFill>
              </a:rPr>
              <a:t>سوزش سردل</a:t>
            </a:r>
            <a:r>
              <a:rPr lang="en-US" sz="3800" b="1" dirty="0" smtClean="0">
                <a:solidFill>
                  <a:srgbClr val="FFC000"/>
                </a:solidFill>
              </a:rPr>
              <a:t>:</a:t>
            </a:r>
            <a:endParaRPr lang="fa-IR" sz="3800" b="1" dirty="0" smtClean="0">
              <a:solidFill>
                <a:srgbClr val="FFC000"/>
              </a:solidFill>
            </a:endParaRPr>
          </a:p>
          <a:p>
            <a:pPr algn="just">
              <a:buNone/>
            </a:pPr>
            <a:endParaRPr lang="en-US" sz="2900" dirty="0" smtClean="0">
              <a:solidFill>
                <a:srgbClr val="FFC000"/>
              </a:solidFill>
              <a:cs typeface="B Mitra" pitchFamily="2" charset="-78"/>
            </a:endParaRPr>
          </a:p>
          <a:p>
            <a:pPr lvl="0" algn="just"/>
            <a:r>
              <a:rPr lang="ar-SA" sz="3300" b="1" dirty="0" smtClean="0">
                <a:cs typeface="B Mitra" pitchFamily="2" charset="-78"/>
              </a:rPr>
              <a:t>افزایش تعداد وعده های غذایی ولی با حجم کم</a:t>
            </a:r>
            <a:endParaRPr lang="en-US" sz="3300" b="1" dirty="0" smtClean="0">
              <a:cs typeface="B Mitra" pitchFamily="2" charset="-78"/>
            </a:endParaRPr>
          </a:p>
          <a:p>
            <a:pPr lvl="0" algn="just"/>
            <a:r>
              <a:rPr lang="ar-SA" sz="3300" b="1" dirty="0" smtClean="0">
                <a:cs typeface="B Mitra" pitchFamily="2" charset="-78"/>
              </a:rPr>
              <a:t>استفاده از غذاهای آب پز وبخار پز</a:t>
            </a:r>
            <a:endParaRPr lang="en-US" sz="3300" b="1" dirty="0" smtClean="0">
              <a:cs typeface="B Mitra" pitchFamily="2" charset="-78"/>
            </a:endParaRPr>
          </a:p>
          <a:p>
            <a:pPr lvl="0" algn="just"/>
            <a:r>
              <a:rPr lang="ar-SA" sz="3300" b="1" dirty="0" smtClean="0">
                <a:cs typeface="B Mitra" pitchFamily="2" charset="-78"/>
              </a:rPr>
              <a:t>خوب جویدن و آرام خوردن</a:t>
            </a:r>
            <a:endParaRPr lang="en-US" sz="3300" b="1" dirty="0" smtClean="0">
              <a:cs typeface="B Mitra" pitchFamily="2" charset="-78"/>
            </a:endParaRPr>
          </a:p>
          <a:p>
            <a:pPr lvl="0" algn="just"/>
            <a:r>
              <a:rPr lang="ar-SA" sz="3300" b="1" dirty="0" smtClean="0">
                <a:cs typeface="B Mitra" pitchFamily="2" charset="-78"/>
              </a:rPr>
              <a:t>پیاده روی بعد از غذا</a:t>
            </a:r>
            <a:endParaRPr lang="en-US" sz="3300" b="1" dirty="0" smtClean="0">
              <a:cs typeface="B Mitra" pitchFamily="2" charset="-78"/>
            </a:endParaRPr>
          </a:p>
          <a:p>
            <a:pPr lvl="0" algn="just"/>
            <a:r>
              <a:rPr lang="ar-SA" sz="3300" b="1" dirty="0" smtClean="0">
                <a:cs typeface="B Mitra" pitchFamily="2" charset="-78"/>
              </a:rPr>
              <a:t>استفاده ازغذاهای کم چرب و بدون ادویه</a:t>
            </a:r>
            <a:endParaRPr lang="en-US" sz="3300" b="1" dirty="0" smtClean="0">
              <a:cs typeface="B Mitra" pitchFamily="2" charset="-78"/>
            </a:endParaRPr>
          </a:p>
          <a:p>
            <a:pPr lvl="0" algn="just"/>
            <a:r>
              <a:rPr lang="ar-SA" sz="3300" b="1" dirty="0" smtClean="0">
                <a:cs typeface="B Mitra" pitchFamily="2" charset="-78"/>
              </a:rPr>
              <a:t>کاهش مصرف شکلات، قهوه، چای، نوشابه های گازدار و سایر نوشیدنی های حاوی کافئین</a:t>
            </a:r>
            <a:endParaRPr lang="en-US" sz="3300" b="1" dirty="0" smtClean="0">
              <a:cs typeface="B Mitra" pitchFamily="2" charset="-78"/>
            </a:endParaRPr>
          </a:p>
          <a:p>
            <a:pPr lvl="0" algn="just"/>
            <a:r>
              <a:rPr lang="ar-SA" sz="3300" b="1" dirty="0" smtClean="0">
                <a:cs typeface="B Mitra" pitchFamily="2" charset="-78"/>
              </a:rPr>
              <a:t>خودداری ازمصرف سرکه و استفاده از شیر، تخم مرغ و غذاهای نشاسته ای</a:t>
            </a:r>
            <a:endParaRPr lang="en-US" sz="3300" b="1" dirty="0" smtClean="0">
              <a:cs typeface="B Mitra" pitchFamily="2" charset="-78"/>
            </a:endParaRPr>
          </a:p>
          <a:p>
            <a:pPr lvl="0" algn="just"/>
            <a:r>
              <a:rPr lang="ar-SA" sz="3300" b="1" dirty="0" smtClean="0">
                <a:cs typeface="B Mitra" pitchFamily="2" charset="-78"/>
              </a:rPr>
              <a:t>خودداری از دراز کشیدن یا خم شدن بعد از صرف غذا</a:t>
            </a:r>
            <a:endParaRPr lang="en-US" sz="3300" b="1" dirty="0" smtClean="0">
              <a:cs typeface="B Mitra" pitchFamily="2" charset="-78"/>
            </a:endParaRPr>
          </a:p>
          <a:p>
            <a:pPr lvl="0" algn="just"/>
            <a:r>
              <a:rPr lang="fa-IR" sz="3300" b="1" dirty="0" smtClean="0">
                <a:cs typeface="B Mitra" pitchFamily="2" charset="-78"/>
              </a:rPr>
              <a:t>نگهداشتن </a:t>
            </a:r>
            <a:r>
              <a:rPr lang="ar-SA" sz="3300" b="1" dirty="0" smtClean="0">
                <a:cs typeface="B Mitra" pitchFamily="2" charset="-78"/>
              </a:rPr>
              <a:t>سر بالاتر از بدن در هنگام استراحت</a:t>
            </a:r>
            <a:endParaRPr lang="en-US" sz="3300" b="1" dirty="0" smtClean="0">
              <a:cs typeface="B Mitra" pitchFamily="2" charset="-78"/>
            </a:endParaRPr>
          </a:p>
          <a:p>
            <a:pPr lvl="0" algn="just"/>
            <a:r>
              <a:rPr lang="ar-SA" sz="3300" b="1" dirty="0" smtClean="0">
                <a:cs typeface="B Mitra" pitchFamily="2" charset="-78"/>
              </a:rPr>
              <a:t>در نهایت استفاده از آنتی اسید </a:t>
            </a:r>
            <a:endParaRPr lang="en-US" sz="3300" b="1" dirty="0" smtClean="0">
              <a:cs typeface="B Mitra" pitchFamily="2" charset="-78"/>
            </a:endParaRPr>
          </a:p>
          <a:p>
            <a:pPr>
              <a:buNone/>
            </a:pPr>
            <a:r>
              <a:rPr lang="en-US" sz="3300" b="1" dirty="0" smtClean="0"/>
              <a:t> </a:t>
            </a:r>
            <a:endParaRPr lang="en-US" sz="3300" dirty="0" smtClean="0"/>
          </a:p>
          <a:p>
            <a:endParaRPr lang="fa-IR" dirty="0"/>
          </a:p>
        </p:txBody>
      </p:sp>
      <p:sp>
        <p:nvSpPr>
          <p:cNvPr id="5" name="Down Arrow Callout 4"/>
          <p:cNvSpPr/>
          <p:nvPr/>
        </p:nvSpPr>
        <p:spPr>
          <a:xfrm>
            <a:off x="1403648" y="214290"/>
            <a:ext cx="6480720" cy="1071570"/>
          </a:xfrm>
          <a:prstGeom prst="downArrow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cs typeface="B Titr" pitchFamily="2" charset="-78"/>
              </a:rPr>
              <a:t>ارائه توصیه های غذایی متناسب با مشکلات شایع بارداری مادر </a:t>
            </a:r>
            <a:endParaRPr lang="en-US" dirty="0" smtClean="0">
              <a:solidFill>
                <a:schemeClr val="tx1"/>
              </a:solidFill>
              <a:cs typeface="B Titr" pitchFamily="2" charset="-78"/>
            </a:endParaRPr>
          </a:p>
        </p:txBody>
      </p:sp>
      <p:pic>
        <p:nvPicPr>
          <p:cNvPr id="8" name="Picture 7" descr="C:\Documents and Settings\a.safavi\My Documents\My Pictures\taghzieh\ELT200709290921110158766.JPG"/>
          <p:cNvPicPr/>
          <p:nvPr/>
        </p:nvPicPr>
        <p:blipFill>
          <a:blip r:embed="rId2" cstate="print"/>
          <a:srcRect/>
          <a:stretch>
            <a:fillRect/>
          </a:stretch>
        </p:blipFill>
        <p:spPr bwMode="auto">
          <a:xfrm flipH="1">
            <a:off x="857224" y="4357694"/>
            <a:ext cx="648948" cy="2143140"/>
          </a:xfrm>
          <a:prstGeom prst="rect">
            <a:avLst/>
          </a:prstGeom>
          <a:noFill/>
          <a:ln w="9525">
            <a:noFill/>
            <a:miter lim="800000"/>
            <a:headEnd/>
            <a:tailEnd/>
          </a:ln>
        </p:spPr>
      </p:pic>
      <p:sp>
        <p:nvSpPr>
          <p:cNvPr id="9" name="&quot;No&quot; Symbol 8"/>
          <p:cNvSpPr/>
          <p:nvPr/>
        </p:nvSpPr>
        <p:spPr>
          <a:xfrm>
            <a:off x="571472" y="4286256"/>
            <a:ext cx="1143008" cy="2357454"/>
          </a:xfrm>
          <a:prstGeom prst="noSmoking">
            <a:avLst>
              <a:gd name="adj" fmla="val 519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chemeClr val="tx1"/>
              </a:solidFill>
            </a:endParaRPr>
          </a:p>
        </p:txBody>
      </p:sp>
      <p:pic>
        <p:nvPicPr>
          <p:cNvPr id="11266" name="Picture 2" descr="C:\Documents and Settings\a.safavi\My Documents\My Pictures\taghzieh\taghzieh\rhu0038.jpg"/>
          <p:cNvPicPr>
            <a:picLocks noChangeAspect="1" noChangeArrowheads="1"/>
          </p:cNvPicPr>
          <p:nvPr/>
        </p:nvPicPr>
        <p:blipFill>
          <a:blip r:embed="rId3"/>
          <a:srcRect/>
          <a:stretch>
            <a:fillRect/>
          </a:stretch>
        </p:blipFill>
        <p:spPr bwMode="auto">
          <a:xfrm>
            <a:off x="2857488" y="4143380"/>
            <a:ext cx="1055690" cy="2714620"/>
          </a:xfrm>
          <a:prstGeom prst="rect">
            <a:avLst/>
          </a:prstGeom>
          <a:noFill/>
        </p:spPr>
      </p:pic>
      <p:pic>
        <p:nvPicPr>
          <p:cNvPr id="11" name="Picture 3" descr="C:\Documents and Settings\a.safavi\My Documents\My Pictures\taghzieh\taghzieh\richaa0055s.jpg"/>
          <p:cNvPicPr>
            <a:picLocks noGrp="1" noChangeAspect="1" noChangeArrowheads="1"/>
          </p:cNvPicPr>
          <p:nvPr>
            <p:ph sz="half" idx="1"/>
          </p:nvPr>
        </p:nvPicPr>
        <p:blipFill>
          <a:blip r:embed="rId4"/>
          <a:srcRect/>
          <a:stretch>
            <a:fillRect/>
          </a:stretch>
        </p:blipFill>
        <p:spPr bwMode="auto">
          <a:xfrm>
            <a:off x="1214414" y="1214422"/>
            <a:ext cx="2159000" cy="1536700"/>
          </a:xfrm>
          <a:prstGeom prst="ellipse">
            <a:avLst/>
          </a:prstGeom>
          <a:ln>
            <a:noFill/>
          </a:ln>
          <a:effectLst>
            <a:softEdge rad="112500"/>
          </a:effectLst>
        </p:spPr>
      </p:pic>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p:cNvSpPr>
            <a:spLocks noGrp="1"/>
          </p:cNvSpPr>
          <p:nvPr>
            <p:ph sz="half" idx="2"/>
          </p:nvPr>
        </p:nvSpPr>
        <p:spPr>
          <a:xfrm>
            <a:off x="571472" y="1285860"/>
            <a:ext cx="8115328" cy="4286280"/>
          </a:xfrm>
        </p:spPr>
        <p:txBody>
          <a:bodyPr>
            <a:normAutofit fontScale="47500" lnSpcReduction="20000"/>
          </a:bodyPr>
          <a:lstStyle/>
          <a:p>
            <a:pPr algn="just">
              <a:buNone/>
            </a:pPr>
            <a:r>
              <a:rPr lang="ar-SA" sz="4200" b="1" dirty="0" smtClean="0">
                <a:solidFill>
                  <a:srgbClr val="FFC000"/>
                </a:solidFill>
              </a:rPr>
              <a:t>تهوع صبحگاهی</a:t>
            </a:r>
            <a:endParaRPr lang="fa-IR" sz="4200" b="1" dirty="0" smtClean="0">
              <a:solidFill>
                <a:srgbClr val="FFC000"/>
              </a:solidFill>
            </a:endParaRPr>
          </a:p>
          <a:p>
            <a:pPr algn="just">
              <a:buNone/>
            </a:pPr>
            <a:endParaRPr lang="fa-IR" sz="3800" b="1" dirty="0" smtClean="0">
              <a:solidFill>
                <a:srgbClr val="FFC000"/>
              </a:solidFill>
            </a:endParaRPr>
          </a:p>
          <a:p>
            <a:pPr lvl="0" algn="just"/>
            <a:r>
              <a:rPr lang="fa-IR" sz="3800" b="1" dirty="0" smtClean="0">
                <a:cs typeface="B Mitra" pitchFamily="2" charset="-78"/>
              </a:rPr>
              <a:t>مصرف </a:t>
            </a:r>
            <a:r>
              <a:rPr lang="ar-SA" sz="3800" b="1" dirty="0" smtClean="0">
                <a:cs typeface="B Mitra" pitchFamily="2" charset="-78"/>
              </a:rPr>
              <a:t>نان و بیسکویت </a:t>
            </a:r>
            <a:r>
              <a:rPr lang="fa-IR" sz="3800" b="1" dirty="0" smtClean="0">
                <a:cs typeface="B Mitra" pitchFamily="2" charset="-78"/>
              </a:rPr>
              <a:t>در زمان </a:t>
            </a:r>
            <a:r>
              <a:rPr lang="ar-SA" sz="3800" b="1" dirty="0" smtClean="0">
                <a:cs typeface="B Mitra" pitchFamily="2" charset="-78"/>
              </a:rPr>
              <a:t>ناشتا</a:t>
            </a:r>
            <a:r>
              <a:rPr lang="fa-IR" sz="3800" b="1" dirty="0" smtClean="0">
                <a:cs typeface="B Mitra" pitchFamily="2" charset="-78"/>
              </a:rPr>
              <a:t> و قبل از ترک نمودن رختخواب</a:t>
            </a:r>
            <a:endParaRPr lang="en-US" sz="3800" b="1" dirty="0" smtClean="0">
              <a:cs typeface="B Mitra" pitchFamily="2" charset="-78"/>
            </a:endParaRPr>
          </a:p>
          <a:p>
            <a:pPr lvl="0" algn="just"/>
            <a:r>
              <a:rPr lang="fa-IR" sz="3800" b="1" dirty="0" smtClean="0">
                <a:cs typeface="B Mitra" pitchFamily="2" charset="-78"/>
              </a:rPr>
              <a:t>مصرف 4</a:t>
            </a:r>
            <a:r>
              <a:rPr lang="ar-SA" sz="3800" b="1" dirty="0" smtClean="0">
                <a:cs typeface="B Mitra" pitchFamily="2" charset="-78"/>
              </a:rPr>
              <a:t>تا </a:t>
            </a:r>
            <a:r>
              <a:rPr lang="fa-IR" sz="3800" b="1" dirty="0" smtClean="0">
                <a:cs typeface="B Mitra" pitchFamily="2" charset="-78"/>
              </a:rPr>
              <a:t>5</a:t>
            </a:r>
            <a:r>
              <a:rPr lang="en-US" sz="3800" b="1" dirty="0" smtClean="0">
                <a:cs typeface="B Mitra" pitchFamily="2" charset="-78"/>
              </a:rPr>
              <a:t> </a:t>
            </a:r>
            <a:r>
              <a:rPr lang="ar-SA" sz="3800" b="1" dirty="0" smtClean="0">
                <a:cs typeface="B Mitra" pitchFamily="2" charset="-78"/>
              </a:rPr>
              <a:t>وعده غذا در حجم کم</a:t>
            </a:r>
            <a:endParaRPr lang="en-US" sz="3800" b="1" dirty="0" smtClean="0">
              <a:cs typeface="B Mitra" pitchFamily="2" charset="-78"/>
            </a:endParaRPr>
          </a:p>
          <a:p>
            <a:pPr lvl="0" algn="just"/>
            <a:r>
              <a:rPr lang="fa-IR" sz="3800" b="1" dirty="0" smtClean="0">
                <a:cs typeface="B Mitra" pitchFamily="2" charset="-78"/>
              </a:rPr>
              <a:t>استفاده از</a:t>
            </a:r>
            <a:r>
              <a:rPr lang="ar-SA" sz="3800" b="1" dirty="0" smtClean="0">
                <a:cs typeface="B Mitra" pitchFamily="2" charset="-78"/>
              </a:rPr>
              <a:t>زنجبیل،چای آن وبیسکویت های باطعم زنجبیل نیز می تواننددر رفع این حالت مفید باشد</a:t>
            </a:r>
            <a:r>
              <a:rPr lang="en-US" sz="3800" b="1" dirty="0" smtClean="0">
                <a:cs typeface="B Mitra" pitchFamily="2" charset="-78"/>
              </a:rPr>
              <a:t>.</a:t>
            </a:r>
          </a:p>
          <a:p>
            <a:pPr lvl="0" algn="just"/>
            <a:r>
              <a:rPr lang="ar-SA" sz="3800" b="1" dirty="0" smtClean="0">
                <a:cs typeface="B Mitra" pitchFamily="2" charset="-78"/>
              </a:rPr>
              <a:t>اجتناب از مصرف غذاهای چرب، سرخ کرده و پر ادویه</a:t>
            </a:r>
            <a:endParaRPr lang="en-US" sz="3800" b="1" dirty="0" smtClean="0">
              <a:cs typeface="B Mitra" pitchFamily="2" charset="-78"/>
            </a:endParaRPr>
          </a:p>
          <a:p>
            <a:pPr lvl="0" algn="just"/>
            <a:r>
              <a:rPr lang="ar-SA" sz="3800" b="1" dirty="0" smtClean="0">
                <a:cs typeface="B Mitra" pitchFamily="2" charset="-78"/>
              </a:rPr>
              <a:t>باز گذاردن پنجره</a:t>
            </a:r>
            <a:endParaRPr lang="en-US" sz="3800" b="1" dirty="0" smtClean="0">
              <a:cs typeface="B Mitra" pitchFamily="2" charset="-78"/>
            </a:endParaRPr>
          </a:p>
          <a:p>
            <a:pPr lvl="0" algn="just"/>
            <a:r>
              <a:rPr lang="ar-SA" sz="3800" b="1" dirty="0" smtClean="0">
                <a:cs typeface="B Mitra" pitchFamily="2" charset="-78"/>
              </a:rPr>
              <a:t>مایعات بین وعده های غذایی نه همراه آنها</a:t>
            </a:r>
            <a:endParaRPr lang="en-US" sz="3800" b="1" dirty="0" smtClean="0">
              <a:cs typeface="B Mitra" pitchFamily="2" charset="-78"/>
            </a:endParaRPr>
          </a:p>
          <a:p>
            <a:pPr lvl="0" algn="just"/>
            <a:r>
              <a:rPr lang="fa-IR" sz="3800" b="1" dirty="0" smtClean="0">
                <a:cs typeface="B Mitra" pitchFamily="2" charset="-78"/>
              </a:rPr>
              <a:t>مصرف </a:t>
            </a:r>
            <a:r>
              <a:rPr lang="ar-SA" sz="3800" b="1" dirty="0" smtClean="0">
                <a:cs typeface="B Mitra" pitchFamily="2" charset="-78"/>
              </a:rPr>
              <a:t>غذا ها ومایعات سرد</a:t>
            </a:r>
            <a:endParaRPr lang="en-US" sz="3800" b="1" dirty="0" smtClean="0">
              <a:cs typeface="B Mitra" pitchFamily="2" charset="-78"/>
            </a:endParaRPr>
          </a:p>
          <a:p>
            <a:pPr lvl="0" algn="just"/>
            <a:r>
              <a:rPr lang="ar-SA" sz="3800" b="1" dirty="0" smtClean="0">
                <a:cs typeface="B Mitra" pitchFamily="2" charset="-78"/>
              </a:rPr>
              <a:t>آرام غذا خوردن و استراحت</a:t>
            </a:r>
            <a:r>
              <a:rPr lang="fa-IR" sz="3800" b="1" dirty="0" smtClean="0">
                <a:cs typeface="B Mitra" pitchFamily="2" charset="-78"/>
              </a:rPr>
              <a:t> کافی</a:t>
            </a:r>
            <a:endParaRPr lang="en-US" sz="3800" b="1" dirty="0" smtClean="0">
              <a:cs typeface="B Mitra" pitchFamily="2" charset="-78"/>
            </a:endParaRPr>
          </a:p>
          <a:p>
            <a:pPr lvl="0" algn="just"/>
            <a:r>
              <a:rPr lang="fa-IR" sz="3800" b="1" dirty="0" smtClean="0">
                <a:cs typeface="B Mitra" pitchFamily="2" charset="-78"/>
              </a:rPr>
              <a:t>اجتناب از</a:t>
            </a:r>
            <a:r>
              <a:rPr lang="ar-SA" sz="3800" b="1" dirty="0" smtClean="0">
                <a:cs typeface="B Mitra" pitchFamily="2" charset="-78"/>
              </a:rPr>
              <a:t>گرسنه ماندن</a:t>
            </a:r>
            <a:endParaRPr lang="en-US" sz="3800" b="1" dirty="0" smtClean="0">
              <a:cs typeface="B Mitra" pitchFamily="2" charset="-78"/>
            </a:endParaRPr>
          </a:p>
          <a:p>
            <a:pPr lvl="0" algn="just"/>
            <a:r>
              <a:rPr lang="ar-SA" sz="3800" b="1" dirty="0" smtClean="0">
                <a:cs typeface="B Mitra" pitchFamily="2" charset="-78"/>
              </a:rPr>
              <a:t>اجتناب از رایحه آزاردهنده</a:t>
            </a:r>
            <a:endParaRPr lang="en-US" sz="3800" b="1" dirty="0" smtClean="0">
              <a:cs typeface="B Mitra" pitchFamily="2" charset="-78"/>
            </a:endParaRPr>
          </a:p>
          <a:p>
            <a:pPr lvl="0" algn="just"/>
            <a:r>
              <a:rPr lang="fa-IR" sz="3800" b="1" dirty="0" smtClean="0">
                <a:cs typeface="B Mitra" pitchFamily="2" charset="-78"/>
              </a:rPr>
              <a:t>استنشاق بوی لیموترش</a:t>
            </a:r>
            <a:endParaRPr lang="en-US" sz="3800" b="1" dirty="0" smtClean="0">
              <a:cs typeface="B Mitra" pitchFamily="2" charset="-78"/>
            </a:endParaRPr>
          </a:p>
          <a:p>
            <a:pPr lvl="0" algn="just"/>
            <a:r>
              <a:rPr lang="fa-IR" sz="3800" b="1" dirty="0" smtClean="0">
                <a:cs typeface="B Mitra" pitchFamily="2" charset="-78"/>
              </a:rPr>
              <a:t>استفاده از مچ بند های آرامش بخش و</a:t>
            </a:r>
            <a:r>
              <a:rPr lang="ar-SA" sz="3800" b="1" dirty="0" smtClean="0">
                <a:cs typeface="B Mitra" pitchFamily="2" charset="-78"/>
              </a:rPr>
              <a:t>حمایت روحی </a:t>
            </a:r>
            <a:endParaRPr lang="en-US" sz="3800" b="1" dirty="0" smtClean="0">
              <a:cs typeface="B Mitra" pitchFamily="2" charset="-78"/>
            </a:endParaRPr>
          </a:p>
          <a:p>
            <a:pPr lvl="0" algn="just"/>
            <a:r>
              <a:rPr lang="fa-IR" sz="3800" b="1" dirty="0" smtClean="0">
                <a:cs typeface="B Mitra" pitchFamily="2" charset="-78"/>
              </a:rPr>
              <a:t>استفاده از</a:t>
            </a:r>
            <a:r>
              <a:rPr lang="ar-SA" sz="3800" b="1" dirty="0" smtClean="0">
                <a:cs typeface="B Mitra" pitchFamily="2" charset="-78"/>
              </a:rPr>
              <a:t> ویتامین </a:t>
            </a:r>
            <a:r>
              <a:rPr lang="en-US" sz="3800" b="1" dirty="0" smtClean="0">
                <a:cs typeface="B Mitra" pitchFamily="2" charset="-78"/>
              </a:rPr>
              <a:t>B6 </a:t>
            </a:r>
            <a:r>
              <a:rPr lang="fa-IR" sz="3800" b="1" dirty="0" smtClean="0">
                <a:cs typeface="B Mitra" pitchFamily="2" charset="-78"/>
              </a:rPr>
              <a:t>در موارد شدید</a:t>
            </a:r>
            <a:endParaRPr lang="en-US" sz="3800" b="1" dirty="0" smtClean="0">
              <a:cs typeface="B Mitra" pitchFamily="2" charset="-78"/>
            </a:endParaRPr>
          </a:p>
          <a:p>
            <a:endParaRPr lang="fa-IR" dirty="0"/>
          </a:p>
        </p:txBody>
      </p:sp>
      <p:sp>
        <p:nvSpPr>
          <p:cNvPr id="6" name="Down Arrow Callout 5"/>
          <p:cNvSpPr/>
          <p:nvPr/>
        </p:nvSpPr>
        <p:spPr>
          <a:xfrm>
            <a:off x="1714480" y="214290"/>
            <a:ext cx="5857916" cy="1071570"/>
          </a:xfrm>
          <a:prstGeom prst="downArrow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ارائه توصیه های غذایی متناسب با مشکلات شایع بارداری مادر </a:t>
            </a:r>
            <a:endParaRPr lang="en-US" dirty="0" smtClean="0">
              <a:solidFill>
                <a:schemeClr val="tx1"/>
              </a:solidFill>
            </a:endParaRPr>
          </a:p>
        </p:txBody>
      </p:sp>
      <p:pic>
        <p:nvPicPr>
          <p:cNvPr id="7" name="Content Placeholder 4" descr="C:\Documents and Settings\a.safavi\My Documents\My Pictures\ثب.jpeg"/>
          <p:cNvPicPr>
            <a:picLocks noGrp="1"/>
          </p:cNvPicPr>
          <p:nvPr>
            <p:ph sz="half" idx="1"/>
          </p:nvPr>
        </p:nvPicPr>
        <p:blipFill>
          <a:blip r:embed="rId2"/>
          <a:srcRect/>
          <a:stretch>
            <a:fillRect/>
          </a:stretch>
        </p:blipFill>
        <p:spPr bwMode="auto">
          <a:xfrm>
            <a:off x="2571736" y="4714884"/>
            <a:ext cx="1714512" cy="2143116"/>
          </a:xfrm>
          <a:prstGeom prst="rect">
            <a:avLst/>
          </a:prstGeom>
          <a:noFill/>
          <a:ln w="9525">
            <a:noFill/>
            <a:miter lim="800000"/>
            <a:headEnd/>
            <a:tailEnd/>
          </a:ln>
        </p:spPr>
      </p:pic>
      <p:pic>
        <p:nvPicPr>
          <p:cNvPr id="10" name="Picture 2" descr="C:\Documents and Settings\a.safavi\My Documents\My Pictures\taghzieh\taghzieh\k9125677.jpg"/>
          <p:cNvPicPr>
            <a:picLocks noChangeAspect="1" noChangeArrowheads="1"/>
          </p:cNvPicPr>
          <p:nvPr/>
        </p:nvPicPr>
        <p:blipFill>
          <a:blip r:embed="rId3"/>
          <a:srcRect/>
          <a:stretch>
            <a:fillRect/>
          </a:stretch>
        </p:blipFill>
        <p:spPr bwMode="auto">
          <a:xfrm>
            <a:off x="428596" y="3143248"/>
            <a:ext cx="2159000" cy="1739900"/>
          </a:xfrm>
          <a:prstGeom prst="rect">
            <a:avLst/>
          </a:prstGeom>
          <a:noFill/>
        </p:spPr>
      </p:pic>
      <p:sp>
        <p:nvSpPr>
          <p:cNvPr id="11" name="Multiply 10"/>
          <p:cNvSpPr/>
          <p:nvPr/>
        </p:nvSpPr>
        <p:spPr>
          <a:xfrm>
            <a:off x="142844" y="2928934"/>
            <a:ext cx="3071834" cy="2071702"/>
          </a:xfrm>
          <a:prstGeom prst="mathMultiply">
            <a:avLst>
              <a:gd name="adj1" fmla="val 179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fill="hold" nodeType="afterEffect">
                                  <p:stCondLst>
                                    <p:cond delay="0"/>
                                  </p:stCondLst>
                                  <p:iterate type="lt">
                                    <p:tmPct val="10000"/>
                                  </p:iterate>
                                  <p:childTnLst>
                                    <p:animScale>
                                      <p:cBhvr>
                                        <p:cTn id="6" dur="250" autoRev="1" fill="hold">
                                          <p:stCondLst>
                                            <p:cond delay="0"/>
                                          </p:stCondLst>
                                        </p:cTn>
                                        <p:tgtEl>
                                          <p:spTgt spid="7"/>
                                        </p:tgtEl>
                                      </p:cBhvr>
                                      <p:to x="80000" y="100000"/>
                                    </p:animScale>
                                    <p:anim by="(#ppt_w*0.10)" calcmode="lin" valueType="num">
                                      <p:cBhvr>
                                        <p:cTn id="7" dur="250" autoRev="1" fill="hold">
                                          <p:stCondLst>
                                            <p:cond delay="0"/>
                                          </p:stCondLst>
                                        </p:cTn>
                                        <p:tgtEl>
                                          <p:spTgt spid="7"/>
                                        </p:tgtEl>
                                        <p:attrNameLst>
                                          <p:attrName>ppt_x</p:attrName>
                                        </p:attrNameLst>
                                      </p:cBhvr>
                                    </p:anim>
                                    <p:anim by="(-#ppt_w*0.10)" calcmode="lin" valueType="num">
                                      <p:cBhvr>
                                        <p:cTn id="8" dur="250" autoRev="1" fill="hold">
                                          <p:stCondLst>
                                            <p:cond delay="0"/>
                                          </p:stCondLst>
                                        </p:cTn>
                                        <p:tgtEl>
                                          <p:spTgt spid="7"/>
                                        </p:tgtEl>
                                        <p:attrNameLst>
                                          <p:attrName>ppt_y</p:attrName>
                                        </p:attrNameLst>
                                      </p:cBhvr>
                                    </p:anim>
                                    <p:animRot by="-480000">
                                      <p:cBhvr>
                                        <p:cTn id="9" dur="250" autoRev="1"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42910" y="1357298"/>
            <a:ext cx="8043890" cy="3286148"/>
          </a:xfrm>
        </p:spPr>
        <p:txBody>
          <a:bodyPr>
            <a:normAutofit fontScale="47500" lnSpcReduction="20000"/>
          </a:bodyPr>
          <a:lstStyle/>
          <a:p>
            <a:pPr>
              <a:buNone/>
            </a:pPr>
            <a:r>
              <a:rPr lang="ar-SA" sz="5100" b="1" dirty="0" smtClean="0">
                <a:solidFill>
                  <a:srgbClr val="FFC000"/>
                </a:solidFill>
              </a:rPr>
              <a:t>ادم بارداری</a:t>
            </a:r>
            <a:r>
              <a:rPr lang="en-US" sz="5100" b="1" dirty="0" smtClean="0">
                <a:solidFill>
                  <a:srgbClr val="FFC000"/>
                </a:solidFill>
              </a:rPr>
              <a:t>: </a:t>
            </a:r>
            <a:endParaRPr lang="fa-IR" sz="5100" b="1" dirty="0" smtClean="0">
              <a:solidFill>
                <a:srgbClr val="FFC000"/>
              </a:solidFill>
            </a:endParaRPr>
          </a:p>
          <a:p>
            <a:pPr>
              <a:buNone/>
            </a:pPr>
            <a:endParaRPr lang="en-US" sz="5100" b="1" dirty="0" smtClean="0">
              <a:solidFill>
                <a:srgbClr val="FFC000"/>
              </a:solidFill>
            </a:endParaRPr>
          </a:p>
          <a:p>
            <a:pPr lvl="0" algn="just"/>
            <a:r>
              <a:rPr lang="ar-SA" sz="3800" b="1" dirty="0" smtClean="0">
                <a:cs typeface="B Mitra" pitchFamily="2" charset="-78"/>
              </a:rPr>
              <a:t>محدودیت غذاهای شور، چیپس، آجیل شور، ماهی شور، شور ها وترشیجات</a:t>
            </a:r>
            <a:endParaRPr lang="en-US" sz="3800" b="1" dirty="0" smtClean="0">
              <a:cs typeface="B Mitra" pitchFamily="2" charset="-78"/>
            </a:endParaRPr>
          </a:p>
          <a:p>
            <a:pPr lvl="0" algn="just"/>
            <a:r>
              <a:rPr lang="fa-IR" sz="3800" b="1" dirty="0" smtClean="0">
                <a:cs typeface="B Mitra" pitchFamily="2" charset="-78"/>
              </a:rPr>
              <a:t>4</a:t>
            </a:r>
            <a:r>
              <a:rPr lang="ar-SA" sz="3800" b="1" dirty="0" smtClean="0">
                <a:cs typeface="B Mitra" pitchFamily="2" charset="-78"/>
              </a:rPr>
              <a:t>تا </a:t>
            </a:r>
            <a:r>
              <a:rPr lang="fa-IR" sz="3800" b="1" dirty="0" smtClean="0">
                <a:cs typeface="B Mitra" pitchFamily="2" charset="-78"/>
              </a:rPr>
              <a:t>5</a:t>
            </a:r>
            <a:r>
              <a:rPr lang="en-US" sz="3800" b="1" dirty="0" smtClean="0">
                <a:cs typeface="B Mitra" pitchFamily="2" charset="-78"/>
              </a:rPr>
              <a:t> </a:t>
            </a:r>
            <a:r>
              <a:rPr lang="ar-SA" sz="3800" b="1" dirty="0" smtClean="0">
                <a:cs typeface="B Mitra" pitchFamily="2" charset="-78"/>
              </a:rPr>
              <a:t>بار در روز به پهلو دراز بکشد </a:t>
            </a:r>
            <a:r>
              <a:rPr lang="en-US" sz="3800" b="1" dirty="0" smtClean="0">
                <a:cs typeface="B Mitra" pitchFamily="2" charset="-78"/>
              </a:rPr>
              <a:t>)</a:t>
            </a:r>
            <a:r>
              <a:rPr lang="ar-SA" sz="3800" b="1" dirty="0" smtClean="0">
                <a:cs typeface="B Mitra" pitchFamily="2" charset="-78"/>
              </a:rPr>
              <a:t>خون رسانی بهتر به اعضای لگنی، رحم و جنین و جلوگیری از پیشرفت ادم</a:t>
            </a:r>
            <a:r>
              <a:rPr lang="en-US" sz="3800" b="1" dirty="0" smtClean="0">
                <a:cs typeface="B Mitra" pitchFamily="2" charset="-78"/>
              </a:rPr>
              <a:t>(</a:t>
            </a:r>
          </a:p>
          <a:p>
            <a:pPr lvl="0" algn="just"/>
            <a:r>
              <a:rPr lang="ar-SA" sz="3800" b="1" dirty="0" smtClean="0">
                <a:cs typeface="B Mitra" pitchFamily="2" charset="-78"/>
              </a:rPr>
              <a:t>خودداری از ایستادن و نشستن روی صندلی با پاهای آویزان </a:t>
            </a:r>
            <a:endParaRPr lang="en-US" sz="3800" b="1" dirty="0" smtClean="0">
              <a:cs typeface="B Mitra" pitchFamily="2" charset="-78"/>
            </a:endParaRPr>
          </a:p>
          <a:p>
            <a:pPr lvl="0" algn="just"/>
            <a:r>
              <a:rPr lang="ar-SA" sz="3800" b="1" dirty="0" smtClean="0">
                <a:cs typeface="B Mitra" pitchFamily="2" charset="-78"/>
              </a:rPr>
              <a:t>در صورت ادم جنرالیزه همراه با فشار خون و بعد از هفته </a:t>
            </a:r>
            <a:r>
              <a:rPr lang="fa-IR" sz="3800" b="1" dirty="0" smtClean="0">
                <a:cs typeface="B Mitra" pitchFamily="2" charset="-78"/>
              </a:rPr>
              <a:t>20</a:t>
            </a:r>
            <a:r>
              <a:rPr lang="en-US" sz="3800" b="1" dirty="0" smtClean="0">
                <a:cs typeface="B Mitra" pitchFamily="2" charset="-78"/>
              </a:rPr>
              <a:t> </a:t>
            </a:r>
            <a:r>
              <a:rPr lang="ar-SA" sz="3800" b="1" dirty="0" smtClean="0">
                <a:cs typeface="B Mitra" pitchFamily="2" charset="-78"/>
              </a:rPr>
              <a:t>حاملگی، شک به پره اکلامپسی، اقدامات تشخیصی لازم توسط پزشک</a:t>
            </a:r>
            <a:endParaRPr lang="en-US" sz="3800" b="1" dirty="0" smtClean="0">
              <a:cs typeface="B Mitra" pitchFamily="2" charset="-78"/>
            </a:endParaRPr>
          </a:p>
          <a:p>
            <a:pPr lvl="0" algn="just"/>
            <a:r>
              <a:rPr lang="ar-SA" sz="3800" b="1" dirty="0" smtClean="0">
                <a:cs typeface="B Mitra" pitchFamily="2" charset="-78"/>
              </a:rPr>
              <a:t>دراز کشیدن متناوب در طول روز به شکلی که پاها در سطحی بالاتر از بدن قرار گیرد</a:t>
            </a:r>
            <a:r>
              <a:rPr lang="en-US" sz="3800" b="1" dirty="0" smtClean="0">
                <a:cs typeface="B Mitra" pitchFamily="2" charset="-78"/>
              </a:rPr>
              <a:t>. </a:t>
            </a:r>
          </a:p>
          <a:p>
            <a:pPr lvl="0" algn="just"/>
            <a:r>
              <a:rPr lang="ar-SA" sz="3800" b="1" dirty="0" smtClean="0">
                <a:cs typeface="B Mitra" pitchFamily="2" charset="-78"/>
              </a:rPr>
              <a:t>پوشیدن جورابهای واریس یا الاستیک</a:t>
            </a:r>
            <a:endParaRPr lang="en-US" sz="3800" b="1" dirty="0" smtClean="0">
              <a:cs typeface="B Mitra" pitchFamily="2" charset="-78"/>
            </a:endParaRPr>
          </a:p>
          <a:p>
            <a:pPr>
              <a:buNone/>
            </a:pPr>
            <a:endParaRPr lang="fa-IR" dirty="0"/>
          </a:p>
        </p:txBody>
      </p:sp>
      <p:sp>
        <p:nvSpPr>
          <p:cNvPr id="7" name="Down Arrow Callout 6"/>
          <p:cNvSpPr/>
          <p:nvPr/>
        </p:nvSpPr>
        <p:spPr>
          <a:xfrm>
            <a:off x="1714480" y="214290"/>
            <a:ext cx="5857916" cy="1071570"/>
          </a:xfrm>
          <a:prstGeom prst="downArrow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ارائه توصیه های غذایی متناسب با مشکلات شایع بارداری مادر </a:t>
            </a:r>
            <a:endParaRPr lang="en-US" dirty="0" smtClean="0">
              <a:solidFill>
                <a:schemeClr val="tx1"/>
              </a:solidFill>
            </a:endParaRPr>
          </a:p>
        </p:txBody>
      </p:sp>
      <p:pic>
        <p:nvPicPr>
          <p:cNvPr id="6" name="Content Placeholder 4" descr="C:\Documents and Settings\a.safavi\My Documents\My Pictures\قف.jpeg"/>
          <p:cNvPicPr>
            <a:picLocks noGrp="1"/>
          </p:cNvPicPr>
          <p:nvPr>
            <p:ph sz="half" idx="1"/>
          </p:nvPr>
        </p:nvPicPr>
        <p:blipFill>
          <a:blip r:embed="rId2"/>
          <a:srcRect/>
          <a:stretch>
            <a:fillRect/>
          </a:stretch>
        </p:blipFill>
        <p:spPr bwMode="auto">
          <a:xfrm>
            <a:off x="428596" y="4071942"/>
            <a:ext cx="2214578" cy="25717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314" name="Picture 2" descr="C:\Documents and Settings\a.safavi\My Documents\My Pictures\taghzieh\ن.jpeg"/>
          <p:cNvPicPr>
            <a:picLocks noChangeAspect="1" noChangeArrowheads="1"/>
          </p:cNvPicPr>
          <p:nvPr/>
        </p:nvPicPr>
        <p:blipFill>
          <a:blip r:embed="rId3"/>
          <a:srcRect/>
          <a:stretch>
            <a:fillRect/>
          </a:stretch>
        </p:blipFill>
        <p:spPr bwMode="auto">
          <a:xfrm>
            <a:off x="4357686" y="4643446"/>
            <a:ext cx="1609725" cy="1466850"/>
          </a:xfrm>
          <a:prstGeom prst="rect">
            <a:avLst/>
          </a:prstGeom>
          <a:noFill/>
        </p:spPr>
      </p:pic>
      <p:sp>
        <p:nvSpPr>
          <p:cNvPr id="8" name="&quot;No&quot; Symbol 7"/>
          <p:cNvSpPr/>
          <p:nvPr/>
        </p:nvSpPr>
        <p:spPr>
          <a:xfrm>
            <a:off x="4214810" y="4357694"/>
            <a:ext cx="1928826" cy="2000264"/>
          </a:xfrm>
          <a:prstGeom prst="noSmoking">
            <a:avLst>
              <a:gd name="adj" fmla="val 312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chemeClr val="tx1"/>
              </a:solidFill>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sz="half" idx="2"/>
          </p:nvPr>
        </p:nvSpPr>
        <p:spPr>
          <a:xfrm>
            <a:off x="571472" y="1142984"/>
            <a:ext cx="7929618" cy="3714776"/>
          </a:xfrm>
        </p:spPr>
        <p:txBody>
          <a:bodyPr>
            <a:normAutofit fontScale="77500" lnSpcReduction="20000"/>
          </a:bodyPr>
          <a:lstStyle/>
          <a:p>
            <a:pPr algn="just">
              <a:buNone/>
            </a:pPr>
            <a:r>
              <a:rPr lang="ar-SA" sz="3800" b="1" dirty="0" smtClean="0">
                <a:solidFill>
                  <a:srgbClr val="FFC000"/>
                </a:solidFill>
              </a:rPr>
              <a:t>یبوست</a:t>
            </a:r>
            <a:r>
              <a:rPr lang="en-US" sz="2300" b="1" dirty="0" smtClean="0">
                <a:solidFill>
                  <a:srgbClr val="FFC000"/>
                </a:solidFill>
              </a:rPr>
              <a:t>: </a:t>
            </a:r>
          </a:p>
          <a:p>
            <a:pPr lvl="0" algn="just"/>
            <a:r>
              <a:rPr lang="ar-SA" sz="2300" b="1" dirty="0" smtClean="0">
                <a:cs typeface="B Mitra" pitchFamily="2" charset="-78"/>
              </a:rPr>
              <a:t>مصرف مایعات، آب، آب میوه و سوپ</a:t>
            </a:r>
            <a:endParaRPr lang="en-US" sz="2300" b="1" dirty="0" smtClean="0">
              <a:cs typeface="B Mitra" pitchFamily="2" charset="-78"/>
            </a:endParaRPr>
          </a:p>
          <a:p>
            <a:pPr lvl="0" algn="just"/>
            <a:r>
              <a:rPr lang="ar-SA" sz="2300" b="1" dirty="0" smtClean="0">
                <a:cs typeface="B Mitra" pitchFamily="2" charset="-78"/>
              </a:rPr>
              <a:t>مصرف سالاد و سبزی خوردن</a:t>
            </a:r>
            <a:endParaRPr lang="en-US" sz="2300" b="1" dirty="0" smtClean="0">
              <a:cs typeface="B Mitra" pitchFamily="2" charset="-78"/>
            </a:endParaRPr>
          </a:p>
          <a:p>
            <a:pPr lvl="0" algn="just"/>
            <a:r>
              <a:rPr lang="ar-SA" sz="2300" b="1" dirty="0" smtClean="0">
                <a:cs typeface="B Mitra" pitchFamily="2" charset="-78"/>
              </a:rPr>
              <a:t>مصرف غذاهای پر فیبر مانند حبوبات و غلات به همراه مایعات فراوان و سبزی های خام و پخته، میوه های تازه و سالاد</a:t>
            </a:r>
            <a:endParaRPr lang="en-US" sz="2300" b="1" dirty="0" smtClean="0">
              <a:cs typeface="B Mitra" pitchFamily="2" charset="-78"/>
            </a:endParaRPr>
          </a:p>
          <a:p>
            <a:pPr lvl="0" algn="just"/>
            <a:r>
              <a:rPr lang="ar-SA" sz="2300" b="1" dirty="0" smtClean="0">
                <a:cs typeface="B Mitra" pitchFamily="2" charset="-78"/>
              </a:rPr>
              <a:t>مصرف نان ها سبوس دار مانند سنگک و نان جو</a:t>
            </a:r>
            <a:endParaRPr lang="en-US" sz="2300" b="1" dirty="0" smtClean="0">
              <a:cs typeface="B Mitra" pitchFamily="2" charset="-78"/>
            </a:endParaRPr>
          </a:p>
          <a:p>
            <a:pPr lvl="0" algn="just"/>
            <a:r>
              <a:rPr lang="ar-SA" sz="2300" b="1" dirty="0" smtClean="0">
                <a:cs typeface="B Mitra" pitchFamily="2" charset="-78"/>
              </a:rPr>
              <a:t>مصرف برگه، آلو و یا آب آلو</a:t>
            </a:r>
            <a:endParaRPr lang="en-US" sz="2300" b="1" dirty="0" smtClean="0">
              <a:cs typeface="B Mitra" pitchFamily="2" charset="-78"/>
            </a:endParaRPr>
          </a:p>
          <a:p>
            <a:pPr lvl="0" algn="just"/>
            <a:r>
              <a:rPr lang="ar-SA" sz="2300" b="1" dirty="0" smtClean="0">
                <a:cs typeface="B Mitra" pitchFamily="2" charset="-78"/>
              </a:rPr>
              <a:t>مصرف نان وعسل در وعده صبحانه</a:t>
            </a:r>
            <a:endParaRPr lang="en-US" sz="2300" b="1" dirty="0" smtClean="0">
              <a:cs typeface="B Mitra" pitchFamily="2" charset="-78"/>
            </a:endParaRPr>
          </a:p>
          <a:p>
            <a:pPr lvl="0" algn="just"/>
            <a:r>
              <a:rPr lang="ar-SA" sz="2300" b="1" dirty="0" smtClean="0">
                <a:cs typeface="B Mitra" pitchFamily="2" charset="-78"/>
              </a:rPr>
              <a:t>مصرف روغن زیتون همراه با سالاد</a:t>
            </a:r>
            <a:endParaRPr lang="en-US" sz="2300" b="1" dirty="0" smtClean="0">
              <a:cs typeface="B Mitra" pitchFamily="2" charset="-78"/>
            </a:endParaRPr>
          </a:p>
          <a:p>
            <a:pPr lvl="0" algn="just"/>
            <a:r>
              <a:rPr lang="ar-SA" sz="2300" b="1" dirty="0" smtClean="0">
                <a:cs typeface="B Mitra" pitchFamily="2" charset="-78"/>
              </a:rPr>
              <a:t>پیاده روی</a:t>
            </a:r>
            <a:endParaRPr lang="en-US" sz="2300" b="1" dirty="0" smtClean="0">
              <a:cs typeface="B Mitra" pitchFamily="2" charset="-78"/>
            </a:endParaRPr>
          </a:p>
          <a:p>
            <a:pPr lvl="0" algn="just"/>
            <a:r>
              <a:rPr lang="ar-SA" sz="2300" b="1" dirty="0" smtClean="0">
                <a:cs typeface="B Mitra" pitchFamily="2" charset="-78"/>
              </a:rPr>
              <a:t>استفاده ازملین های ملایم دارویی در یبوست شدید </a:t>
            </a:r>
            <a:r>
              <a:rPr lang="en-US" sz="2300" b="1" dirty="0" smtClean="0">
                <a:cs typeface="B Mitra" pitchFamily="2" charset="-78"/>
              </a:rPr>
              <a:t>)</a:t>
            </a:r>
            <a:r>
              <a:rPr lang="ar-SA" sz="2300" b="1" dirty="0" smtClean="0">
                <a:cs typeface="B Mitra" pitchFamily="2" charset="-78"/>
              </a:rPr>
              <a:t>هیدروکسید منیزیم</a:t>
            </a:r>
            <a:r>
              <a:rPr lang="en-US" sz="2300" b="1" dirty="0" smtClean="0">
                <a:cs typeface="B Mitra" pitchFamily="2" charset="-78"/>
              </a:rPr>
              <a:t>(</a:t>
            </a:r>
          </a:p>
          <a:p>
            <a:pPr lvl="0" algn="just"/>
            <a:r>
              <a:rPr lang="ar-SA" sz="2300" b="1" dirty="0" smtClean="0">
                <a:cs typeface="B Mitra" pitchFamily="2" charset="-78"/>
              </a:rPr>
              <a:t>عدم استفاده از روغن کرچک بدلیل اختلال درج</a:t>
            </a:r>
            <a:r>
              <a:rPr lang="fa-IR" sz="2300" b="1" dirty="0" smtClean="0">
                <a:cs typeface="B Mitra" pitchFamily="2" charset="-78"/>
              </a:rPr>
              <a:t>ذ</a:t>
            </a:r>
            <a:r>
              <a:rPr lang="ar-SA" sz="2300" b="1" dirty="0" smtClean="0">
                <a:cs typeface="B Mitra" pitchFamily="2" charset="-78"/>
              </a:rPr>
              <a:t>ب ویتامین های محلول در چربی</a:t>
            </a:r>
            <a:endParaRPr lang="en-US" sz="2300" b="1" dirty="0" smtClean="0">
              <a:cs typeface="B Mitra" pitchFamily="2" charset="-78"/>
            </a:endParaRPr>
          </a:p>
          <a:p>
            <a:endParaRPr lang="fa-IR" dirty="0"/>
          </a:p>
        </p:txBody>
      </p:sp>
      <p:sp>
        <p:nvSpPr>
          <p:cNvPr id="6" name="Down Arrow Callout 5"/>
          <p:cNvSpPr/>
          <p:nvPr/>
        </p:nvSpPr>
        <p:spPr>
          <a:xfrm>
            <a:off x="1714480" y="214290"/>
            <a:ext cx="5857916" cy="1071570"/>
          </a:xfrm>
          <a:prstGeom prst="downArrow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ارائه توصیه های غذایی متناسب با مشکلات شایع بارداری مادر </a:t>
            </a:r>
            <a:endParaRPr lang="en-US" dirty="0" smtClean="0">
              <a:solidFill>
                <a:schemeClr val="tx1"/>
              </a:solidFill>
            </a:endParaRPr>
          </a:p>
        </p:txBody>
      </p:sp>
      <p:pic>
        <p:nvPicPr>
          <p:cNvPr id="7" name="Picture 6" descr="E:\d\it\عكس\My Pictures\ذبح~1\8.jpg"/>
          <p:cNvPicPr/>
          <p:nvPr/>
        </p:nvPicPr>
        <p:blipFill>
          <a:blip r:embed="rId2"/>
          <a:srcRect/>
          <a:stretch>
            <a:fillRect/>
          </a:stretch>
        </p:blipFill>
        <p:spPr bwMode="auto">
          <a:xfrm>
            <a:off x="571472" y="4643446"/>
            <a:ext cx="1493834" cy="20002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descr="C:\Documents and Settings\a.safavi\My Documents\My Pictures\taghzieh\Tomato_cucumber_salad.jpg"/>
          <p:cNvPicPr/>
          <p:nvPr/>
        </p:nvPicPr>
        <p:blipFill>
          <a:blip r:embed="rId3" cstate="print"/>
          <a:srcRect/>
          <a:stretch>
            <a:fillRect/>
          </a:stretch>
        </p:blipFill>
        <p:spPr bwMode="auto">
          <a:xfrm>
            <a:off x="3071802" y="4929198"/>
            <a:ext cx="1846851" cy="15001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338" name="Picture 2" descr="C:\Documents and Settings\a.safavi\My Documents\My Pictures\تت.jpeg"/>
          <p:cNvPicPr>
            <a:picLocks noChangeAspect="1" noChangeArrowheads="1"/>
          </p:cNvPicPr>
          <p:nvPr/>
        </p:nvPicPr>
        <p:blipFill>
          <a:blip r:embed="rId4"/>
          <a:srcRect/>
          <a:stretch>
            <a:fillRect/>
          </a:stretch>
        </p:blipFill>
        <p:spPr bwMode="auto">
          <a:xfrm>
            <a:off x="285720" y="2714620"/>
            <a:ext cx="1771650" cy="1323975"/>
          </a:xfrm>
          <a:prstGeom prst="rect">
            <a:avLst/>
          </a:prstGeom>
          <a:noFill/>
        </p:spPr>
      </p:pic>
      <p:pic>
        <p:nvPicPr>
          <p:cNvPr id="10" name="Picture 9" descr="E:\d\it\تصاویر\عكس هاي كتابچه تغذيه\pictures1\عكس مواد ممنوع در 1 سالگي\عسل3.jpg"/>
          <p:cNvPicPr/>
          <p:nvPr/>
        </p:nvPicPr>
        <p:blipFill>
          <a:blip r:embed="rId5"/>
          <a:srcRect/>
          <a:stretch>
            <a:fillRect/>
          </a:stretch>
        </p:blipFill>
        <p:spPr bwMode="auto">
          <a:xfrm>
            <a:off x="5214942" y="4643446"/>
            <a:ext cx="1391423" cy="1851020"/>
          </a:xfrm>
          <a:prstGeom prst="rect">
            <a:avLst/>
          </a:prstGeom>
          <a:noFill/>
          <a:ln w="9525">
            <a:noFill/>
            <a:miter lim="800000"/>
            <a:headEnd/>
            <a:tailEnd/>
          </a:ln>
        </p:spPr>
      </p:pic>
      <p:pic>
        <p:nvPicPr>
          <p:cNvPr id="11" name="Picture 10" descr="C:\Documents and Settings\a.safavi\My Documents\My Pictures\taghzieh\Orange-Juice.jpg"/>
          <p:cNvPicPr/>
          <p:nvPr/>
        </p:nvPicPr>
        <p:blipFill>
          <a:blip r:embed="rId6" cstate="print"/>
          <a:srcRect/>
          <a:stretch>
            <a:fillRect/>
          </a:stretch>
        </p:blipFill>
        <p:spPr bwMode="auto">
          <a:xfrm>
            <a:off x="7000892" y="4643446"/>
            <a:ext cx="1428728" cy="20002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500034" y="1571612"/>
            <a:ext cx="8253442" cy="4525963"/>
          </a:xfrm>
        </p:spPr>
        <p:txBody>
          <a:bodyPr>
            <a:normAutofit/>
          </a:bodyPr>
          <a:lstStyle/>
          <a:p>
            <a:pPr>
              <a:buNone/>
            </a:pPr>
            <a:r>
              <a:rPr lang="ar-SA" sz="1800" b="1" dirty="0" smtClean="0">
                <a:cs typeface="B Mitra" pitchFamily="2" charset="-78"/>
              </a:rPr>
              <a:t>همورو</a:t>
            </a:r>
            <a:r>
              <a:rPr lang="fa-IR" sz="1800" b="1" dirty="0" smtClean="0">
                <a:cs typeface="B Mitra" pitchFamily="2" charset="-78"/>
              </a:rPr>
              <a:t>ئ</a:t>
            </a:r>
            <a:r>
              <a:rPr lang="ar-SA" sz="1800" b="1" dirty="0" smtClean="0">
                <a:cs typeface="B Mitra" pitchFamily="2" charset="-78"/>
              </a:rPr>
              <a:t>ید</a:t>
            </a:r>
            <a:endParaRPr lang="en-US" sz="1800" b="1" dirty="0" smtClean="0">
              <a:cs typeface="B Mitra" pitchFamily="2" charset="-78"/>
            </a:endParaRPr>
          </a:p>
          <a:p>
            <a:pPr lvl="0"/>
            <a:r>
              <a:rPr lang="ar-SA" sz="1800" b="1" dirty="0" smtClean="0">
                <a:cs typeface="B Mitra" pitchFamily="2" charset="-78"/>
              </a:rPr>
              <a:t>نشستن در تشت آب ولرم روزانه </a:t>
            </a:r>
            <a:r>
              <a:rPr lang="fa-IR" sz="1800" b="1" dirty="0" smtClean="0">
                <a:cs typeface="B Mitra" pitchFamily="2" charset="-78"/>
              </a:rPr>
              <a:t>4-3</a:t>
            </a:r>
            <a:r>
              <a:rPr lang="ar-SA" sz="1800" b="1" dirty="0" smtClean="0">
                <a:cs typeface="B Mitra" pitchFamily="2" charset="-78"/>
              </a:rPr>
              <a:t>بار به مدت </a:t>
            </a:r>
            <a:r>
              <a:rPr lang="fa-IR" sz="1800" b="1" dirty="0" smtClean="0">
                <a:cs typeface="B Mitra" pitchFamily="2" charset="-78"/>
              </a:rPr>
              <a:t>15-10</a:t>
            </a:r>
            <a:r>
              <a:rPr lang="en-US" sz="1800" b="1" dirty="0" smtClean="0">
                <a:cs typeface="B Mitra" pitchFamily="2" charset="-78"/>
              </a:rPr>
              <a:t> </a:t>
            </a:r>
            <a:r>
              <a:rPr lang="ar-SA" sz="1800" b="1" dirty="0" smtClean="0">
                <a:cs typeface="B Mitra" pitchFamily="2" charset="-78"/>
              </a:rPr>
              <a:t>دقیقه</a:t>
            </a:r>
            <a:endParaRPr lang="en-US" sz="1800" b="1" dirty="0" smtClean="0">
              <a:cs typeface="B Mitra" pitchFamily="2" charset="-78"/>
            </a:endParaRPr>
          </a:p>
          <a:p>
            <a:pPr lvl="0"/>
            <a:r>
              <a:rPr lang="ar-SA" sz="1800" b="1" dirty="0" smtClean="0">
                <a:cs typeface="B Mitra" pitchFamily="2" charset="-78"/>
              </a:rPr>
              <a:t>مصرف نرم کننده های مدفوع</a:t>
            </a:r>
            <a:endParaRPr lang="en-US" sz="1800" b="1" dirty="0" smtClean="0">
              <a:cs typeface="B Mitra" pitchFamily="2" charset="-78"/>
            </a:endParaRPr>
          </a:p>
          <a:p>
            <a:pPr lvl="0"/>
            <a:r>
              <a:rPr lang="ar-SA" sz="1800" b="1" dirty="0" smtClean="0">
                <a:cs typeface="B Mitra" pitchFamily="2" charset="-78"/>
              </a:rPr>
              <a:t>مصرف مایعات</a:t>
            </a:r>
            <a:endParaRPr lang="en-US" sz="1800" b="1" dirty="0" smtClean="0">
              <a:cs typeface="B Mitra" pitchFamily="2" charset="-78"/>
            </a:endParaRPr>
          </a:p>
          <a:p>
            <a:pPr lvl="0"/>
            <a:r>
              <a:rPr lang="ar-SA" sz="1800" b="1" dirty="0" smtClean="0">
                <a:cs typeface="B Mitra" pitchFamily="2" charset="-78"/>
              </a:rPr>
              <a:t>استفاده از بی حس کننده های موضعی</a:t>
            </a:r>
            <a:endParaRPr lang="en-US" sz="1800" b="1" dirty="0" smtClean="0">
              <a:cs typeface="B Mitra" pitchFamily="2" charset="-78"/>
            </a:endParaRPr>
          </a:p>
          <a:p>
            <a:pPr lvl="0"/>
            <a:r>
              <a:rPr lang="ar-SA" sz="1800" b="1" dirty="0" smtClean="0">
                <a:cs typeface="B Mitra" pitchFamily="2" charset="-78"/>
              </a:rPr>
              <a:t>خودداری از نوشیدن چای ونوشابه</a:t>
            </a:r>
            <a:endParaRPr lang="fa-IR" sz="1800" b="1" dirty="0" smtClean="0">
              <a:cs typeface="B Mitra" pitchFamily="2" charset="-78"/>
            </a:endParaRPr>
          </a:p>
          <a:p>
            <a:pPr lvl="0">
              <a:buNone/>
            </a:pPr>
            <a:endParaRPr lang="fa-IR" sz="1800" b="1" dirty="0" smtClean="0">
              <a:cs typeface="B Mitra" pitchFamily="2" charset="-78"/>
            </a:endParaRPr>
          </a:p>
          <a:p>
            <a:pPr lvl="0">
              <a:buNone/>
            </a:pPr>
            <a:endParaRPr lang="en-US" sz="1800" b="1" dirty="0" smtClean="0">
              <a:cs typeface="B Mitra" pitchFamily="2" charset="-78"/>
            </a:endParaRPr>
          </a:p>
          <a:p>
            <a:pPr>
              <a:buNone/>
            </a:pPr>
            <a:r>
              <a:rPr lang="ar-SA" sz="1800" b="1" dirty="0" smtClean="0">
                <a:solidFill>
                  <a:srgbClr val="FF0000"/>
                </a:solidFill>
                <a:cs typeface="B Mitra" pitchFamily="2" charset="-78"/>
              </a:rPr>
              <a:t>توجه</a:t>
            </a:r>
            <a:r>
              <a:rPr lang="en-US" sz="1800" b="1" dirty="0" smtClean="0">
                <a:solidFill>
                  <a:srgbClr val="FF0000"/>
                </a:solidFill>
                <a:cs typeface="B Mitra" pitchFamily="2" charset="-78"/>
              </a:rPr>
              <a:t>:</a:t>
            </a:r>
            <a:r>
              <a:rPr lang="ar-SA" sz="1800" b="1" dirty="0" smtClean="0">
                <a:cs typeface="B Mitra" pitchFamily="2" charset="-78"/>
              </a:rPr>
              <a:t> خانم ها حامله باید از مصرف بتادین در تشت آب ولرم پرهیز کنند چون برای جنین مضراست</a:t>
            </a:r>
            <a:r>
              <a:rPr lang="en-US" sz="1800" b="1" dirty="0" smtClean="0">
                <a:cs typeface="B Mitra" pitchFamily="2" charset="-78"/>
              </a:rPr>
              <a:t>.</a:t>
            </a:r>
          </a:p>
          <a:p>
            <a:endParaRPr lang="fa-IR" dirty="0"/>
          </a:p>
        </p:txBody>
      </p:sp>
      <p:sp>
        <p:nvSpPr>
          <p:cNvPr id="5" name="Down Arrow Callout 4"/>
          <p:cNvSpPr/>
          <p:nvPr/>
        </p:nvSpPr>
        <p:spPr>
          <a:xfrm>
            <a:off x="1714480" y="214290"/>
            <a:ext cx="5857916" cy="1071570"/>
          </a:xfrm>
          <a:prstGeom prst="downArrow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ارائه توصیه های غذایی متناسب با مشکلات شایع بارداری مادر </a:t>
            </a:r>
            <a:endParaRPr lang="en-US" dirty="0" smtClean="0">
              <a:solidFill>
                <a:schemeClr val="tx1"/>
              </a:solidFill>
            </a:endParaRPr>
          </a:p>
        </p:txBody>
      </p:sp>
      <p:pic>
        <p:nvPicPr>
          <p:cNvPr id="15362" name="Picture 2" descr="C:\Documents and Settings\a.safavi\My Documents\My Pictures\taghzieh\taghzieh\k4815345.jpg"/>
          <p:cNvPicPr>
            <a:picLocks noChangeAspect="1" noChangeArrowheads="1"/>
          </p:cNvPicPr>
          <p:nvPr/>
        </p:nvPicPr>
        <p:blipFill>
          <a:blip r:embed="rId2"/>
          <a:srcRect/>
          <a:stretch>
            <a:fillRect/>
          </a:stretch>
        </p:blipFill>
        <p:spPr bwMode="auto">
          <a:xfrm>
            <a:off x="857224" y="4699000"/>
            <a:ext cx="2019300" cy="2159000"/>
          </a:xfrm>
          <a:prstGeom prst="rect">
            <a:avLst/>
          </a:prstGeom>
          <a:noFill/>
        </p:spPr>
      </p:pic>
      <p:sp>
        <p:nvSpPr>
          <p:cNvPr id="7" name="Multiply 6"/>
          <p:cNvSpPr/>
          <p:nvPr/>
        </p:nvSpPr>
        <p:spPr>
          <a:xfrm>
            <a:off x="0" y="4714884"/>
            <a:ext cx="4071934" cy="2143116"/>
          </a:xfrm>
          <a:prstGeom prst="mathMultiply">
            <a:avLst>
              <a:gd name="adj1" fmla="val 317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8" name="Picture 7" descr="C:\Documents and Settings\a.safavi\My Documents\My Pictures\taghzieh\product_detailed_image_31467_45191.jpg"/>
          <p:cNvPicPr/>
          <p:nvPr/>
        </p:nvPicPr>
        <p:blipFill>
          <a:blip r:embed="rId3"/>
          <a:srcRect/>
          <a:stretch>
            <a:fillRect/>
          </a:stretch>
        </p:blipFill>
        <p:spPr bwMode="auto">
          <a:xfrm>
            <a:off x="3929058" y="4786298"/>
            <a:ext cx="2143140" cy="2071702"/>
          </a:xfrm>
          <a:prstGeom prst="rect">
            <a:avLst/>
          </a:prstGeom>
          <a:noFill/>
          <a:ln w="9525">
            <a:noFill/>
            <a:miter lim="800000"/>
            <a:headEnd/>
            <a:tailEnd/>
          </a:ln>
        </p:spPr>
      </p:pic>
      <p:pic>
        <p:nvPicPr>
          <p:cNvPr id="15363" name="Picture 3" descr="C:\Documents and Settings\a.safavi\My Documents\My Pictures\taghzieh\water.jpg"/>
          <p:cNvPicPr>
            <a:picLocks noChangeAspect="1" noChangeArrowheads="1"/>
          </p:cNvPicPr>
          <p:nvPr/>
        </p:nvPicPr>
        <p:blipFill>
          <a:blip r:embed="rId4" cstate="print"/>
          <a:srcRect/>
          <a:stretch>
            <a:fillRect/>
          </a:stretch>
        </p:blipFill>
        <p:spPr bwMode="auto">
          <a:xfrm>
            <a:off x="6858016" y="4711374"/>
            <a:ext cx="1620836" cy="2146626"/>
          </a:xfrm>
          <a:prstGeom prst="rect">
            <a:avLst/>
          </a:prstGeom>
          <a:noFill/>
        </p:spPr>
      </p:pic>
    </p:spTree>
  </p:cSld>
  <p:clrMapOvr>
    <a:masterClrMapping/>
  </p:clrMapOvr>
  <p:transition spd="slow">
    <p:pull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57158" y="1071546"/>
            <a:ext cx="8572560" cy="4786346"/>
          </a:xfrm>
        </p:spPr>
        <p:txBody>
          <a:bodyPr>
            <a:normAutofit fontScale="25000" lnSpcReduction="20000"/>
          </a:bodyPr>
          <a:lstStyle/>
          <a:p>
            <a:pPr algn="just">
              <a:buNone/>
            </a:pPr>
            <a:r>
              <a:rPr lang="ar-SA" sz="8000" b="1" dirty="0" smtClean="0">
                <a:solidFill>
                  <a:srgbClr val="FF0000"/>
                </a:solidFill>
              </a:rPr>
              <a:t>آنمی</a:t>
            </a:r>
            <a:endParaRPr lang="en-US" sz="7200" b="1" dirty="0" smtClean="0">
              <a:solidFill>
                <a:srgbClr val="FF0000"/>
              </a:solidFill>
            </a:endParaRPr>
          </a:p>
          <a:p>
            <a:pPr lvl="0" algn="just">
              <a:lnSpc>
                <a:spcPct val="120000"/>
              </a:lnSpc>
            </a:pPr>
            <a:r>
              <a:rPr lang="ar-SA" sz="7200" b="1" dirty="0" smtClean="0">
                <a:cs typeface="B Mitra" pitchFamily="2" charset="-78"/>
              </a:rPr>
              <a:t>ازمنابع</a:t>
            </a:r>
            <a:r>
              <a:rPr lang="fa-IR" sz="7200" b="1" dirty="0" smtClean="0">
                <a:cs typeface="B Mitra" pitchFamily="2" charset="-78"/>
              </a:rPr>
              <a:t> </a:t>
            </a:r>
            <a:r>
              <a:rPr lang="ar-SA" sz="7200" b="1" dirty="0" smtClean="0">
                <a:cs typeface="B Mitra" pitchFamily="2" charset="-78"/>
              </a:rPr>
              <a:t>غذایی حاوی آهن مثل</a:t>
            </a:r>
            <a:r>
              <a:rPr lang="fa-IR" sz="7200" b="1" dirty="0" smtClean="0">
                <a:cs typeface="B Mitra" pitchFamily="2" charset="-78"/>
              </a:rPr>
              <a:t> </a:t>
            </a:r>
            <a:r>
              <a:rPr lang="ar-SA" sz="7200" b="1" dirty="0" smtClean="0">
                <a:cs typeface="B Mitra" pitchFamily="2" charset="-78"/>
              </a:rPr>
              <a:t>گوش</a:t>
            </a:r>
            <a:r>
              <a:rPr lang="fa-IR" sz="7200" b="1" dirty="0" smtClean="0">
                <a:cs typeface="B Mitra" pitchFamily="2" charset="-78"/>
              </a:rPr>
              <a:t>ت</a:t>
            </a:r>
            <a:r>
              <a:rPr lang="ar-SA" sz="7200" b="1" dirty="0" smtClean="0">
                <a:cs typeface="B Mitra" pitchFamily="2" charset="-78"/>
              </a:rPr>
              <a:t>،</a:t>
            </a:r>
            <a:r>
              <a:rPr lang="fa-IR" sz="7200" b="1" dirty="0" smtClean="0">
                <a:cs typeface="B Mitra" pitchFamily="2" charset="-78"/>
              </a:rPr>
              <a:t> </a:t>
            </a:r>
            <a:r>
              <a:rPr lang="ar-SA" sz="7200" b="1" dirty="0" smtClean="0">
                <a:cs typeface="B Mitra" pitchFamily="2" charset="-78"/>
              </a:rPr>
              <a:t>مرغ،ماهی</a:t>
            </a:r>
            <a:r>
              <a:rPr lang="fa-IR" sz="7200" b="1" dirty="0" smtClean="0">
                <a:cs typeface="B Mitra" pitchFamily="2" charset="-78"/>
              </a:rPr>
              <a:t> </a:t>
            </a:r>
            <a:r>
              <a:rPr lang="ar-SA" sz="7200" b="1" dirty="0" smtClean="0">
                <a:cs typeface="B Mitra" pitchFamily="2" charset="-78"/>
              </a:rPr>
              <a:t>،جگر،حبوبات وسبزی های سبز تیره مثل جعفری دربرنامه غذایی روزانه استفاده نمایید</a:t>
            </a:r>
            <a:r>
              <a:rPr lang="en-US" sz="7200" b="1" dirty="0" smtClean="0">
                <a:cs typeface="B Mitra" pitchFamily="2" charset="-78"/>
              </a:rPr>
              <a:t>.</a:t>
            </a:r>
          </a:p>
          <a:p>
            <a:pPr lvl="0" algn="just">
              <a:lnSpc>
                <a:spcPct val="120000"/>
              </a:lnSpc>
            </a:pPr>
            <a:r>
              <a:rPr lang="ar-SA" sz="7200" b="1" dirty="0" smtClean="0">
                <a:cs typeface="B Mitra" pitchFamily="2" charset="-78"/>
              </a:rPr>
              <a:t>ازانواع مغزها مثل گردو وانواع خشکبار مثل برگه هاکه منابع خوبی ازآهن هستند به عنوان میان وعده مصرف نمایید</a:t>
            </a:r>
            <a:r>
              <a:rPr lang="en-US" sz="7200" b="1" dirty="0" smtClean="0">
                <a:cs typeface="B Mitra" pitchFamily="2" charset="-78"/>
              </a:rPr>
              <a:t>.</a:t>
            </a:r>
          </a:p>
          <a:p>
            <a:pPr lvl="0" algn="just">
              <a:lnSpc>
                <a:spcPct val="120000"/>
              </a:lnSpc>
            </a:pPr>
            <a:r>
              <a:rPr lang="ar-SA" sz="7200" b="1" dirty="0" smtClean="0">
                <a:cs typeface="B Mitra" pitchFamily="2" charset="-78"/>
              </a:rPr>
              <a:t>مصرف منابع غذایی ویتامین ث مثل سبزی های تازه وسالاد وهمچنین چاشنی هایی مثل آب لیمو وآب نارنج تازه به جذب آهن غذا کمک می کند،پس مصرف آنها راافزایش دهید</a:t>
            </a:r>
            <a:r>
              <a:rPr lang="en-US" sz="7200" b="1" dirty="0" smtClean="0">
                <a:cs typeface="B Mitra" pitchFamily="2" charset="-78"/>
              </a:rPr>
              <a:t>.</a:t>
            </a:r>
            <a:r>
              <a:rPr lang="ar-SA" sz="7200" b="1" dirty="0" smtClean="0">
                <a:cs typeface="B Mitra" pitchFamily="2" charset="-78"/>
              </a:rPr>
              <a:t>برای جذب بهتر آهن غذا ،باید از مصرف چای،قهوه ودم کرده های گیاهی حداقل یک ساعت قبل از غذا ویک تادو ساعت پس از غذا خودداری نمایید</a:t>
            </a:r>
            <a:r>
              <a:rPr lang="en-US" sz="7200" b="1" dirty="0" smtClean="0">
                <a:cs typeface="B Mitra" pitchFamily="2" charset="-78"/>
              </a:rPr>
              <a:t>.</a:t>
            </a:r>
          </a:p>
          <a:p>
            <a:pPr lvl="0" algn="just">
              <a:lnSpc>
                <a:spcPct val="120000"/>
              </a:lnSpc>
            </a:pPr>
            <a:r>
              <a:rPr lang="ar-SA" sz="7200" b="1" dirty="0" smtClean="0">
                <a:cs typeface="B Mitra" pitchFamily="2" charset="-78"/>
              </a:rPr>
              <a:t>دربرنامه غذایی ازغلات وحبوبات جوانه زده استفاده کنید</a:t>
            </a:r>
            <a:r>
              <a:rPr lang="en-US" sz="7200" b="1" dirty="0" smtClean="0">
                <a:cs typeface="B Mitra" pitchFamily="2" charset="-78"/>
              </a:rPr>
              <a:t>.</a:t>
            </a:r>
            <a:r>
              <a:rPr lang="ar-SA" sz="7200" b="1" dirty="0" smtClean="0">
                <a:cs typeface="B Mitra" pitchFamily="2" charset="-78"/>
              </a:rPr>
              <a:t>جوانه زدن غلات وحبوبات باعث افزایش جذب آهن به میزان تقریبا </a:t>
            </a:r>
            <a:r>
              <a:rPr lang="fa-IR" sz="7200" b="1" dirty="0" smtClean="0">
                <a:cs typeface="B Mitra" pitchFamily="2" charset="-78"/>
              </a:rPr>
              <a:t>2</a:t>
            </a:r>
            <a:r>
              <a:rPr lang="ar-SA" sz="7200" b="1" dirty="0" smtClean="0">
                <a:cs typeface="B Mitra" pitchFamily="2" charset="-78"/>
              </a:rPr>
              <a:t>برابرمی شود</a:t>
            </a:r>
            <a:r>
              <a:rPr lang="en-US" sz="7200" b="1" dirty="0" smtClean="0">
                <a:cs typeface="B Mitra" pitchFamily="2" charset="-78"/>
              </a:rPr>
              <a:t>.</a:t>
            </a:r>
          </a:p>
          <a:p>
            <a:pPr lvl="0" algn="just">
              <a:lnSpc>
                <a:spcPct val="120000"/>
              </a:lnSpc>
            </a:pPr>
            <a:r>
              <a:rPr lang="ar-SA" sz="7200" b="1" dirty="0" smtClean="0">
                <a:cs typeface="B Mitra" pitchFamily="2" charset="-78"/>
              </a:rPr>
              <a:t>نانی که از خمیر ور نیامده وباجوش شیرین تهیه شده باشد جذب آهن راکاهش می دهد</a:t>
            </a:r>
            <a:r>
              <a:rPr lang="en-US" sz="7200" b="1" dirty="0" smtClean="0">
                <a:cs typeface="B Mitra" pitchFamily="2" charset="-78"/>
              </a:rPr>
              <a:t>.</a:t>
            </a:r>
            <a:r>
              <a:rPr lang="ar-SA" sz="7200" b="1" dirty="0" smtClean="0">
                <a:cs typeface="B Mitra" pitchFamily="2" charset="-78"/>
              </a:rPr>
              <a:t>بنابراین نان فاقد جوش شیرین راجایگزین این نوع نانها کنید</a:t>
            </a:r>
            <a:r>
              <a:rPr lang="fa-IR" sz="7200" b="1" dirty="0" smtClean="0">
                <a:cs typeface="B Mitra" pitchFamily="2" charset="-78"/>
              </a:rPr>
              <a:t>.</a:t>
            </a:r>
            <a:endParaRPr lang="en-US" sz="7200" b="1" dirty="0" smtClean="0">
              <a:cs typeface="B Mitra" pitchFamily="2" charset="-78"/>
            </a:endParaRPr>
          </a:p>
          <a:p>
            <a:pPr lvl="0" algn="just">
              <a:lnSpc>
                <a:spcPct val="120000"/>
              </a:lnSpc>
            </a:pPr>
            <a:r>
              <a:rPr lang="ar-SA" sz="7200" b="1" dirty="0" smtClean="0">
                <a:cs typeface="B Mitra" pitchFamily="2" charset="-78"/>
              </a:rPr>
              <a:t>اگرحتی مقدارکمی گوشت به غذاهای گیاهی اضافه شود</a:t>
            </a:r>
            <a:r>
              <a:rPr lang="en-US" sz="7200" b="1" dirty="0" smtClean="0">
                <a:cs typeface="B Mitra" pitchFamily="2" charset="-78"/>
              </a:rPr>
              <a:t>(</a:t>
            </a:r>
            <a:r>
              <a:rPr lang="ar-SA" sz="7200" b="1" dirty="0" smtClean="0">
                <a:cs typeface="B Mitra" pitchFamily="2" charset="-78"/>
              </a:rPr>
              <a:t>مانندعدس پلو به همراه کمی گوشت</a:t>
            </a:r>
            <a:r>
              <a:rPr lang="en-US" sz="7200" b="1" dirty="0" smtClean="0">
                <a:cs typeface="B Mitra" pitchFamily="2" charset="-78"/>
              </a:rPr>
              <a:t>)</a:t>
            </a:r>
            <a:r>
              <a:rPr lang="ar-SA" sz="7200" b="1" dirty="0" smtClean="0">
                <a:cs typeface="B Mitra" pitchFamily="2" charset="-78"/>
              </a:rPr>
              <a:t>جذب آهن غذا ازمنابع گیاهی افزایش می یابد</a:t>
            </a:r>
            <a:r>
              <a:rPr lang="en-US" sz="7200" b="1" dirty="0" smtClean="0">
                <a:cs typeface="B Mitra" pitchFamily="2" charset="-78"/>
              </a:rPr>
              <a:t>.</a:t>
            </a:r>
          </a:p>
          <a:p>
            <a:pPr>
              <a:buNone/>
            </a:pPr>
            <a:endParaRPr lang="fa-IR" dirty="0"/>
          </a:p>
        </p:txBody>
      </p:sp>
      <p:sp>
        <p:nvSpPr>
          <p:cNvPr id="5" name="Horizontal Scroll 4"/>
          <p:cNvSpPr/>
          <p:nvPr/>
        </p:nvSpPr>
        <p:spPr>
          <a:xfrm>
            <a:off x="1475657" y="33184"/>
            <a:ext cx="6408712" cy="1214446"/>
          </a:xfrm>
          <a:prstGeom prst="horizontalScroll">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smtClean="0">
                <a:solidFill>
                  <a:schemeClr val="tx1"/>
                </a:solidFill>
                <a:cs typeface="B Titr" pitchFamily="2" charset="-78"/>
              </a:rPr>
              <a:t>نکات تغذیه ای دربرخورد با</a:t>
            </a:r>
            <a:r>
              <a:rPr lang="fa-IR" sz="2000" b="1" dirty="0" smtClean="0">
                <a:solidFill>
                  <a:schemeClr val="tx1"/>
                </a:solidFill>
                <a:cs typeface="B Titr" pitchFamily="2" charset="-78"/>
              </a:rPr>
              <a:t> </a:t>
            </a:r>
            <a:r>
              <a:rPr lang="ar-SA" sz="2000" b="1" dirty="0" smtClean="0">
                <a:solidFill>
                  <a:schemeClr val="tx1"/>
                </a:solidFill>
                <a:cs typeface="B Titr" pitchFamily="2" charset="-78"/>
              </a:rPr>
              <a:t>عوارض و</a:t>
            </a:r>
            <a:r>
              <a:rPr lang="fa-IR" sz="2000" b="1" dirty="0" smtClean="0">
                <a:solidFill>
                  <a:schemeClr val="tx1"/>
                </a:solidFill>
                <a:cs typeface="B Titr" pitchFamily="2" charset="-78"/>
              </a:rPr>
              <a:t> </a:t>
            </a:r>
            <a:r>
              <a:rPr lang="ar-SA" sz="2000" b="1" dirty="0" smtClean="0">
                <a:solidFill>
                  <a:schemeClr val="tx1"/>
                </a:solidFill>
                <a:cs typeface="B Titr" pitchFamily="2" charset="-78"/>
              </a:rPr>
              <a:t>بیماری</a:t>
            </a:r>
            <a:r>
              <a:rPr lang="fa-IR" sz="2000" b="1" dirty="0" smtClean="0">
                <a:solidFill>
                  <a:schemeClr val="tx1"/>
                </a:solidFill>
                <a:cs typeface="B Titr" pitchFamily="2" charset="-78"/>
              </a:rPr>
              <a:t> </a:t>
            </a:r>
            <a:r>
              <a:rPr lang="ar-SA" sz="2000" b="1" dirty="0" smtClean="0">
                <a:solidFill>
                  <a:schemeClr val="tx1"/>
                </a:solidFill>
                <a:cs typeface="B Titr" pitchFamily="2" charset="-78"/>
              </a:rPr>
              <a:t>ها</a:t>
            </a:r>
            <a:r>
              <a:rPr lang="fa-IR" sz="2000" b="1" dirty="0" smtClean="0">
                <a:solidFill>
                  <a:schemeClr val="tx1"/>
                </a:solidFill>
                <a:cs typeface="B Titr" pitchFamily="2" charset="-78"/>
              </a:rPr>
              <a:t> </a:t>
            </a:r>
            <a:r>
              <a:rPr lang="ar-SA" sz="2000" b="1" dirty="0" smtClean="0">
                <a:solidFill>
                  <a:schemeClr val="tx1"/>
                </a:solidFill>
                <a:cs typeface="B Titr" pitchFamily="2" charset="-78"/>
              </a:rPr>
              <a:t>دردوران بارداری</a:t>
            </a:r>
            <a:endParaRPr lang="en-US" sz="2000" dirty="0" smtClean="0">
              <a:solidFill>
                <a:schemeClr val="tx1"/>
              </a:solidFill>
              <a:cs typeface="B Titr" pitchFamily="2" charset="-78"/>
            </a:endParaRPr>
          </a:p>
        </p:txBody>
      </p:sp>
      <p:pic>
        <p:nvPicPr>
          <p:cNvPr id="8" name="Picture 7" descr="C:\Documents and Settings\a.safavi\My Documents\My Pictures\taghzieh\taghzieh\نن.jpeg"/>
          <p:cNvPicPr/>
          <p:nvPr/>
        </p:nvPicPr>
        <p:blipFill>
          <a:blip r:embed="rId2"/>
          <a:srcRect/>
          <a:stretch>
            <a:fillRect/>
          </a:stretch>
        </p:blipFill>
        <p:spPr bwMode="auto">
          <a:xfrm>
            <a:off x="2071670" y="5286388"/>
            <a:ext cx="1898650" cy="1571612"/>
          </a:xfrm>
          <a:prstGeom prst="rect">
            <a:avLst/>
          </a:prstGeom>
          <a:noFill/>
          <a:ln w="9525">
            <a:noFill/>
            <a:miter lim="800000"/>
            <a:headEnd/>
            <a:tailEnd/>
          </a:ln>
        </p:spPr>
      </p:pic>
      <p:pic>
        <p:nvPicPr>
          <p:cNvPr id="16386" name="Picture 2" descr="C:\Documents and Settings\a.safavi\My Documents\My Pictures\taghzieh\taghzieh\sps0496.jpg"/>
          <p:cNvPicPr>
            <a:picLocks noChangeAspect="1" noChangeArrowheads="1"/>
          </p:cNvPicPr>
          <p:nvPr/>
        </p:nvPicPr>
        <p:blipFill>
          <a:blip r:embed="rId3"/>
          <a:srcRect/>
          <a:stretch>
            <a:fillRect/>
          </a:stretch>
        </p:blipFill>
        <p:spPr bwMode="auto">
          <a:xfrm>
            <a:off x="4572000" y="5350238"/>
            <a:ext cx="1643074" cy="1507762"/>
          </a:xfrm>
          <a:prstGeom prst="rect">
            <a:avLst/>
          </a:prstGeom>
          <a:noFill/>
        </p:spPr>
      </p:pic>
      <p:pic>
        <p:nvPicPr>
          <p:cNvPr id="16387" name="Picture 3" descr="C:\Documents and Settings\a.safavi\My Documents\My Pictures\taghzieh\taghzieh\لل.jpeg"/>
          <p:cNvPicPr>
            <a:picLocks noChangeAspect="1" noChangeArrowheads="1"/>
          </p:cNvPicPr>
          <p:nvPr/>
        </p:nvPicPr>
        <p:blipFill>
          <a:blip r:embed="rId4"/>
          <a:srcRect/>
          <a:stretch>
            <a:fillRect/>
          </a:stretch>
        </p:blipFill>
        <p:spPr bwMode="auto">
          <a:xfrm>
            <a:off x="500034" y="5286388"/>
            <a:ext cx="1266825" cy="1400175"/>
          </a:xfrm>
          <a:prstGeom prst="rect">
            <a:avLst/>
          </a:prstGeom>
          <a:noFill/>
        </p:spPr>
      </p:pic>
    </p:spTree>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hold" grpId="0" nodeType="afterEffect">
                                  <p:stCondLst>
                                    <p:cond delay="0"/>
                                  </p:stCondLst>
                                  <p:childTnLst>
                                    <p:animClr clrSpc="rgb" dir="cw">
                                      <p:cBhvr override="childStyle">
                                        <p:cTn id="6" dur="250" autoRev="1" fill="hold"/>
                                        <p:tgtEl>
                                          <p:spTgt spid="5"/>
                                        </p:tgtEl>
                                        <p:attrNameLst>
                                          <p:attrName>style.color</p:attrName>
                                        </p:attrNameLst>
                                      </p:cBhvr>
                                      <p:to>
                                        <a:schemeClr val="bg1"/>
                                      </p:to>
                                    </p:animClr>
                                    <p:animClr clrSpc="rgb" dir="cw">
                                      <p:cBhvr>
                                        <p:cTn id="7" dur="250" autoRev="1" fill="hold"/>
                                        <p:tgtEl>
                                          <p:spTgt spid="5"/>
                                        </p:tgtEl>
                                        <p:attrNameLst>
                                          <p:attrName>fillcolor</p:attrName>
                                        </p:attrNameLst>
                                      </p:cBhvr>
                                      <p:to>
                                        <a:schemeClr val="bg1"/>
                                      </p:to>
                                    </p:animClr>
                                    <p:set>
                                      <p:cBhvr>
                                        <p:cTn id="8" dur="250" autoRev="1" fill="hold"/>
                                        <p:tgtEl>
                                          <p:spTgt spid="5"/>
                                        </p:tgtEl>
                                        <p:attrNameLst>
                                          <p:attrName>fill.type</p:attrName>
                                        </p:attrNameLst>
                                      </p:cBhvr>
                                      <p:to>
                                        <p:strVal val="solid"/>
                                      </p:to>
                                    </p:set>
                                    <p:set>
                                      <p:cBhvr>
                                        <p:cTn id="9" dur="250" autoRev="1"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2736"/>
            <a:ext cx="8229600" cy="864096"/>
          </a:xfrm>
        </p:spPr>
        <p:txBody>
          <a:bodyPr>
            <a:noAutofit/>
          </a:bodyPr>
          <a:lstStyle/>
          <a:p>
            <a:pPr>
              <a:lnSpc>
                <a:spcPct val="115000"/>
              </a:lnSpc>
              <a:spcAft>
                <a:spcPts val="1000"/>
              </a:spcAft>
            </a:pPr>
            <a:r>
              <a:rPr lang="fa-IR" sz="2800" b="1" dirty="0">
                <a:solidFill>
                  <a:srgbClr val="FF00FF"/>
                </a:solidFill>
                <a:latin typeface="Arial"/>
                <a:ea typeface="Calibri"/>
                <a:cs typeface="B Mitra"/>
              </a:rPr>
              <a:t>میزان افزایش وزن برای مادران بزرگسال در بارداری تک قلویی بر اساس نمایه ی توده بدنی قبل از بارداری</a:t>
            </a:r>
            <a:r>
              <a:rPr lang="en-US" sz="2400" dirty="0">
                <a:ea typeface="Calibri"/>
                <a:cs typeface="Arial"/>
              </a:rPr>
              <a:t/>
            </a:r>
            <a:br>
              <a:rPr lang="en-US" sz="2400" dirty="0">
                <a:ea typeface="Calibri"/>
                <a:cs typeface="Arial"/>
              </a:rPr>
            </a:br>
            <a:endParaRPr lang="fa-IR" sz="2800" dirty="0"/>
          </a:p>
        </p:txBody>
      </p:sp>
      <p:graphicFrame>
        <p:nvGraphicFramePr>
          <p:cNvPr id="3" name="Table 2"/>
          <p:cNvGraphicFramePr>
            <a:graphicFrameLocks noGrp="1"/>
          </p:cNvGraphicFramePr>
          <p:nvPr>
            <p:extLst>
              <p:ext uri="{D42A27DB-BD31-4B8C-83A1-F6EECF244321}">
                <p14:modId xmlns:p14="http://schemas.microsoft.com/office/powerpoint/2010/main" val="1213532644"/>
              </p:ext>
            </p:extLst>
          </p:nvPr>
        </p:nvGraphicFramePr>
        <p:xfrm>
          <a:off x="467546" y="2492894"/>
          <a:ext cx="8136902" cy="3888433"/>
        </p:xfrm>
        <a:graphic>
          <a:graphicData uri="http://schemas.openxmlformats.org/drawingml/2006/table">
            <a:tbl>
              <a:tblPr rtl="1" firstRow="1" firstCol="1" bandRow="1"/>
              <a:tblGrid>
                <a:gridCol w="1460224"/>
                <a:gridCol w="1429648"/>
                <a:gridCol w="1623258"/>
                <a:gridCol w="1801130"/>
                <a:gridCol w="1822642"/>
              </a:tblGrid>
              <a:tr h="1274545">
                <a:tc>
                  <a:txBody>
                    <a:bodyPr/>
                    <a:lstStyle/>
                    <a:p>
                      <a:pPr algn="ctr" rtl="1">
                        <a:lnSpc>
                          <a:spcPct val="115000"/>
                        </a:lnSpc>
                        <a:spcAft>
                          <a:spcPts val="0"/>
                        </a:spcAft>
                      </a:pPr>
                      <a:r>
                        <a:rPr lang="fa-IR" sz="1600" dirty="0">
                          <a:effectLst/>
                          <a:latin typeface="Arial"/>
                          <a:ea typeface="Calibri"/>
                          <a:cs typeface="B Titr" pitchFamily="2" charset="-78"/>
                        </a:rPr>
                        <a:t>رنگ ناحیه </a:t>
                      </a:r>
                      <a:r>
                        <a:rPr lang="en-US" sz="1600" dirty="0">
                          <a:effectLst/>
                          <a:latin typeface="Arial"/>
                          <a:ea typeface="Calibri"/>
                          <a:cs typeface="B Titr" pitchFamily="2" charset="-78"/>
                        </a:rPr>
                        <a:t>BMI</a:t>
                      </a:r>
                      <a:endParaRPr lang="en-US" sz="1400" dirty="0">
                        <a:effectLst/>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rtl="1">
                        <a:lnSpc>
                          <a:spcPct val="115000"/>
                        </a:lnSpc>
                        <a:spcAft>
                          <a:spcPts val="0"/>
                        </a:spcAft>
                      </a:pPr>
                      <a:r>
                        <a:rPr lang="fa-IR" sz="1600" dirty="0">
                          <a:effectLst/>
                          <a:latin typeface="Arial"/>
                          <a:ea typeface="Calibri"/>
                          <a:cs typeface="B Titr" pitchFamily="2" charset="-78"/>
                        </a:rPr>
                        <a:t>وضعیت تغذیه</a:t>
                      </a:r>
                      <a:endParaRPr lang="en-US" sz="1400" dirty="0">
                        <a:effectLst/>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rtl="1">
                        <a:lnSpc>
                          <a:spcPct val="115000"/>
                        </a:lnSpc>
                        <a:spcAft>
                          <a:spcPts val="0"/>
                        </a:spcAft>
                      </a:pPr>
                      <a:r>
                        <a:rPr lang="en-US" sz="1600" dirty="0">
                          <a:effectLst/>
                          <a:latin typeface="Arial"/>
                          <a:ea typeface="Calibri"/>
                          <a:cs typeface="B Titr" pitchFamily="2" charset="-78"/>
                        </a:rPr>
                        <a:t>BMI</a:t>
                      </a:r>
                      <a:r>
                        <a:rPr lang="fa-IR" sz="1600" dirty="0">
                          <a:effectLst/>
                          <a:latin typeface="Arial"/>
                          <a:ea typeface="Calibri"/>
                          <a:cs typeface="B Titr" pitchFamily="2" charset="-78"/>
                        </a:rPr>
                        <a:t>قبل از بارداری</a:t>
                      </a:r>
                      <a:endParaRPr lang="en-US" sz="1400" dirty="0">
                        <a:effectLst/>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rtl="1">
                        <a:lnSpc>
                          <a:spcPct val="115000"/>
                        </a:lnSpc>
                        <a:spcAft>
                          <a:spcPts val="0"/>
                        </a:spcAft>
                      </a:pPr>
                      <a:r>
                        <a:rPr lang="fa-IR" sz="1600">
                          <a:effectLst/>
                          <a:latin typeface="Arial"/>
                          <a:ea typeface="Calibri"/>
                          <a:cs typeface="B Titr" pitchFamily="2" charset="-78"/>
                        </a:rPr>
                        <a:t>محدوده مجاز افزایش وزن </a:t>
                      </a:r>
                      <a:r>
                        <a:rPr lang="en-US" sz="1600">
                          <a:effectLst/>
                          <a:latin typeface="Arial"/>
                          <a:ea typeface="Calibri"/>
                          <a:cs typeface="B Titr" pitchFamily="2" charset="-78"/>
                        </a:rPr>
                        <a:t>Kg</a:t>
                      </a:r>
                      <a:endParaRPr lang="en-US" sz="1400">
                        <a:effectLst/>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rtl="1">
                        <a:lnSpc>
                          <a:spcPct val="115000"/>
                        </a:lnSpc>
                        <a:spcAft>
                          <a:spcPts val="0"/>
                        </a:spcAft>
                      </a:pPr>
                      <a:r>
                        <a:rPr lang="fa-IR" sz="1600">
                          <a:effectLst/>
                          <a:latin typeface="Arial"/>
                          <a:ea typeface="Calibri"/>
                          <a:cs typeface="B Titr" pitchFamily="2" charset="-78"/>
                        </a:rPr>
                        <a:t>افزایش وزن ازابتدای هفته 13 بارداری به بعد(کیلوگرم/هفته)</a:t>
                      </a:r>
                      <a:endParaRPr lang="en-US" sz="1400">
                        <a:effectLst/>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r h="702069">
                <a:tc>
                  <a:txBody>
                    <a:bodyPr/>
                    <a:lstStyle/>
                    <a:p>
                      <a:pPr algn="ctr" rtl="1">
                        <a:lnSpc>
                          <a:spcPct val="115000"/>
                        </a:lnSpc>
                        <a:spcAft>
                          <a:spcPts val="0"/>
                        </a:spcAft>
                      </a:pPr>
                      <a:r>
                        <a:rPr lang="fa-IR" sz="1600">
                          <a:effectLst/>
                          <a:latin typeface="Arial"/>
                          <a:ea typeface="Calibri"/>
                          <a:cs typeface="B Titr" pitchFamily="2" charset="-78"/>
                        </a:rPr>
                        <a:t>زرد</a:t>
                      </a:r>
                      <a:endParaRPr lang="en-US" sz="1400">
                        <a:effectLst/>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effectLst/>
                          <a:latin typeface="Arial"/>
                          <a:ea typeface="Calibri"/>
                          <a:cs typeface="B Titr" pitchFamily="2" charset="-78"/>
                        </a:rPr>
                        <a:t>کم وزن</a:t>
                      </a:r>
                      <a:endParaRPr lang="en-US" sz="1400">
                        <a:effectLst/>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effectLst/>
                          <a:latin typeface="Arial"/>
                          <a:ea typeface="Calibri"/>
                          <a:cs typeface="B Titr" pitchFamily="2" charset="-78"/>
                        </a:rPr>
                        <a:t>&lt;18.5</a:t>
                      </a:r>
                      <a:endParaRPr lang="en-US" sz="1400">
                        <a:effectLst/>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effectLst/>
                          <a:latin typeface="Arial"/>
                          <a:ea typeface="Calibri"/>
                          <a:cs typeface="B Titr" pitchFamily="2" charset="-78"/>
                        </a:rPr>
                        <a:t>18-12.5</a:t>
                      </a:r>
                      <a:endParaRPr lang="en-US" sz="1400">
                        <a:effectLst/>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effectLst/>
                          <a:latin typeface="Arial"/>
                          <a:ea typeface="Calibri"/>
                          <a:cs typeface="B Titr" pitchFamily="2" charset="-78"/>
                        </a:rPr>
                        <a:t>0.5</a:t>
                      </a:r>
                      <a:endParaRPr lang="en-US" sz="1400">
                        <a:effectLst/>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7273">
                <a:tc>
                  <a:txBody>
                    <a:bodyPr/>
                    <a:lstStyle/>
                    <a:p>
                      <a:pPr algn="ctr" rtl="1">
                        <a:lnSpc>
                          <a:spcPct val="115000"/>
                        </a:lnSpc>
                        <a:spcAft>
                          <a:spcPts val="0"/>
                        </a:spcAft>
                      </a:pPr>
                      <a:r>
                        <a:rPr lang="fa-IR" sz="1600">
                          <a:effectLst/>
                          <a:latin typeface="Arial"/>
                          <a:ea typeface="Calibri"/>
                          <a:cs typeface="B Titr" pitchFamily="2" charset="-78"/>
                        </a:rPr>
                        <a:t>سبز</a:t>
                      </a:r>
                      <a:endParaRPr lang="en-US" sz="1400">
                        <a:effectLst/>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effectLst/>
                          <a:latin typeface="Arial"/>
                          <a:ea typeface="Calibri"/>
                          <a:cs typeface="B Titr" pitchFamily="2" charset="-78"/>
                        </a:rPr>
                        <a:t>طبیعی</a:t>
                      </a:r>
                      <a:endParaRPr lang="en-US" sz="1400">
                        <a:effectLst/>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effectLst/>
                          <a:latin typeface="Arial"/>
                          <a:ea typeface="Calibri"/>
                          <a:cs typeface="B Titr" pitchFamily="2" charset="-78"/>
                        </a:rPr>
                        <a:t>24.9-18.5</a:t>
                      </a:r>
                      <a:endParaRPr lang="en-US" sz="1400">
                        <a:effectLst/>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effectLst/>
                          <a:latin typeface="Arial"/>
                          <a:ea typeface="Calibri"/>
                          <a:cs typeface="B Titr" pitchFamily="2" charset="-78"/>
                        </a:rPr>
                        <a:t>16-11.5</a:t>
                      </a:r>
                      <a:endParaRPr lang="en-US" sz="1400">
                        <a:effectLst/>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effectLst/>
                          <a:latin typeface="Arial"/>
                          <a:ea typeface="Calibri"/>
                          <a:cs typeface="B Titr" pitchFamily="2" charset="-78"/>
                        </a:rPr>
                        <a:t>0.4</a:t>
                      </a:r>
                      <a:endParaRPr lang="en-US" sz="1400">
                        <a:effectLst/>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7273">
                <a:tc>
                  <a:txBody>
                    <a:bodyPr/>
                    <a:lstStyle/>
                    <a:p>
                      <a:pPr algn="ctr" rtl="1">
                        <a:lnSpc>
                          <a:spcPct val="115000"/>
                        </a:lnSpc>
                        <a:spcAft>
                          <a:spcPts val="0"/>
                        </a:spcAft>
                      </a:pPr>
                      <a:r>
                        <a:rPr lang="fa-IR" sz="1600">
                          <a:effectLst/>
                          <a:latin typeface="Arial"/>
                          <a:ea typeface="Calibri"/>
                          <a:cs typeface="B Titr" pitchFamily="2" charset="-78"/>
                        </a:rPr>
                        <a:t>نارنجی</a:t>
                      </a:r>
                      <a:endParaRPr lang="en-US" sz="1400">
                        <a:effectLst/>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effectLst/>
                          <a:latin typeface="Arial"/>
                          <a:ea typeface="Calibri"/>
                          <a:cs typeface="B Titr" pitchFamily="2" charset="-78"/>
                        </a:rPr>
                        <a:t>اضافه وزن</a:t>
                      </a:r>
                      <a:endParaRPr lang="en-US" sz="1400">
                        <a:effectLst/>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effectLst/>
                          <a:latin typeface="Arial"/>
                          <a:ea typeface="Calibri"/>
                          <a:cs typeface="B Titr" pitchFamily="2" charset="-78"/>
                        </a:rPr>
                        <a:t>29.9-25</a:t>
                      </a:r>
                      <a:endParaRPr lang="en-US" sz="1400">
                        <a:effectLst/>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effectLst/>
                          <a:latin typeface="Arial"/>
                          <a:ea typeface="Calibri"/>
                          <a:cs typeface="B Titr" pitchFamily="2" charset="-78"/>
                        </a:rPr>
                        <a:t>11.5-7</a:t>
                      </a:r>
                      <a:endParaRPr lang="en-US" sz="1400">
                        <a:effectLst/>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effectLst/>
                          <a:latin typeface="Arial"/>
                          <a:ea typeface="Calibri"/>
                          <a:cs typeface="B Titr" pitchFamily="2" charset="-78"/>
                        </a:rPr>
                        <a:t>0.3</a:t>
                      </a:r>
                      <a:endParaRPr lang="en-US" sz="1400">
                        <a:effectLst/>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7273">
                <a:tc>
                  <a:txBody>
                    <a:bodyPr/>
                    <a:lstStyle/>
                    <a:p>
                      <a:pPr algn="ctr" rtl="1">
                        <a:lnSpc>
                          <a:spcPct val="115000"/>
                        </a:lnSpc>
                        <a:spcAft>
                          <a:spcPts val="0"/>
                        </a:spcAft>
                      </a:pPr>
                      <a:r>
                        <a:rPr lang="fa-IR" sz="1600">
                          <a:effectLst/>
                          <a:latin typeface="Arial"/>
                          <a:ea typeface="Calibri"/>
                          <a:cs typeface="B Titr" pitchFamily="2" charset="-78"/>
                        </a:rPr>
                        <a:t>قرمز</a:t>
                      </a:r>
                      <a:endParaRPr lang="en-US" sz="1400">
                        <a:effectLst/>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effectLst/>
                          <a:latin typeface="Arial"/>
                          <a:ea typeface="Calibri"/>
                          <a:cs typeface="B Titr" pitchFamily="2" charset="-78"/>
                        </a:rPr>
                        <a:t>چاق</a:t>
                      </a:r>
                      <a:endParaRPr lang="en-US" sz="1400">
                        <a:effectLst/>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dirty="0">
                          <a:effectLst/>
                          <a:latin typeface="Arial"/>
                          <a:ea typeface="Calibri"/>
                          <a:cs typeface="B Titr" pitchFamily="2" charset="-78"/>
                        </a:rPr>
                        <a:t>&gt;30</a:t>
                      </a:r>
                      <a:endParaRPr lang="en-US" sz="1400" dirty="0">
                        <a:effectLst/>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dirty="0">
                          <a:effectLst/>
                          <a:latin typeface="Arial"/>
                          <a:ea typeface="Calibri"/>
                          <a:cs typeface="B Titr" pitchFamily="2" charset="-78"/>
                        </a:rPr>
                        <a:t>9-5</a:t>
                      </a:r>
                      <a:endParaRPr lang="en-US" sz="1400" dirty="0">
                        <a:effectLst/>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dirty="0">
                          <a:effectLst/>
                          <a:latin typeface="Arial"/>
                          <a:ea typeface="Calibri"/>
                          <a:cs typeface="B Titr" pitchFamily="2" charset="-78"/>
                        </a:rPr>
                        <a:t>0.2</a:t>
                      </a:r>
                      <a:endParaRPr lang="en-US" sz="1400" dirty="0">
                        <a:effectLst/>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8668306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sz="half" idx="2"/>
          </p:nvPr>
        </p:nvSpPr>
        <p:spPr>
          <a:xfrm>
            <a:off x="714348" y="1357299"/>
            <a:ext cx="7972452" cy="3000395"/>
          </a:xfrm>
        </p:spPr>
        <p:txBody>
          <a:bodyPr>
            <a:normAutofit fontScale="32500" lnSpcReduction="20000"/>
          </a:bodyPr>
          <a:lstStyle/>
          <a:p>
            <a:pPr>
              <a:lnSpc>
                <a:spcPct val="120000"/>
              </a:lnSpc>
              <a:buNone/>
            </a:pPr>
            <a:r>
              <a:rPr lang="ar-SA" sz="6200" b="1" dirty="0" smtClean="0">
                <a:solidFill>
                  <a:srgbClr val="FF0000"/>
                </a:solidFill>
                <a:cs typeface="B Mitra" pitchFamily="2" charset="-78"/>
              </a:rPr>
              <a:t>مسمومیت حاملگی</a:t>
            </a:r>
            <a:r>
              <a:rPr lang="en-US" sz="6200" b="1" dirty="0" smtClean="0">
                <a:solidFill>
                  <a:srgbClr val="FF0000"/>
                </a:solidFill>
                <a:cs typeface="B Mitra" pitchFamily="2" charset="-78"/>
              </a:rPr>
              <a:t>)</a:t>
            </a:r>
            <a:r>
              <a:rPr lang="ar-SA" sz="6200" b="1" dirty="0" smtClean="0">
                <a:solidFill>
                  <a:srgbClr val="FF0000"/>
                </a:solidFill>
                <a:cs typeface="B Mitra" pitchFamily="2" charset="-78"/>
              </a:rPr>
              <a:t>یا افزایش فشارخون بارداری</a:t>
            </a:r>
            <a:r>
              <a:rPr lang="en-US" sz="6200" b="1" dirty="0" smtClean="0">
                <a:solidFill>
                  <a:srgbClr val="FF0000"/>
                </a:solidFill>
                <a:cs typeface="B Mitra" pitchFamily="2" charset="-78"/>
              </a:rPr>
              <a:t>(</a:t>
            </a:r>
            <a:endParaRPr lang="fa-IR" sz="6200" b="1" dirty="0" smtClean="0">
              <a:solidFill>
                <a:srgbClr val="FF0000"/>
              </a:solidFill>
              <a:cs typeface="B Mitra" pitchFamily="2" charset="-78"/>
            </a:endParaRPr>
          </a:p>
          <a:p>
            <a:pPr>
              <a:lnSpc>
                <a:spcPct val="120000"/>
              </a:lnSpc>
              <a:buNone/>
            </a:pPr>
            <a:endParaRPr lang="en-US" sz="6200" dirty="0" smtClean="0">
              <a:solidFill>
                <a:srgbClr val="FF0000"/>
              </a:solidFill>
              <a:cs typeface="B Mitra" pitchFamily="2" charset="-78"/>
            </a:endParaRPr>
          </a:p>
          <a:p>
            <a:pPr lvl="0">
              <a:lnSpc>
                <a:spcPct val="120000"/>
              </a:lnSpc>
            </a:pPr>
            <a:r>
              <a:rPr lang="ar-SA" sz="6200" b="1" dirty="0" smtClean="0">
                <a:cs typeface="B Mitra" pitchFamily="2" charset="-78"/>
              </a:rPr>
              <a:t>مصرف کافی ازمنابع پروتئینی </a:t>
            </a:r>
            <a:r>
              <a:rPr lang="en-US" sz="6200" b="1" dirty="0" smtClean="0">
                <a:cs typeface="B Mitra" pitchFamily="2" charset="-78"/>
              </a:rPr>
              <a:t>)</a:t>
            </a:r>
            <a:r>
              <a:rPr lang="ar-SA" sz="6200" b="1" dirty="0" smtClean="0">
                <a:cs typeface="B Mitra" pitchFamily="2" charset="-78"/>
              </a:rPr>
              <a:t>مانند گوشت،تخم مرغ،حبوبات ، شیرولبنیات</a:t>
            </a:r>
            <a:r>
              <a:rPr lang="en-US" sz="6200" b="1" dirty="0" smtClean="0">
                <a:cs typeface="B Mitra" pitchFamily="2" charset="-78"/>
              </a:rPr>
              <a:t>(</a:t>
            </a:r>
          </a:p>
          <a:p>
            <a:pPr lvl="0">
              <a:lnSpc>
                <a:spcPct val="120000"/>
              </a:lnSpc>
            </a:pPr>
            <a:r>
              <a:rPr lang="ar-SA" sz="6200" b="1" dirty="0" smtClean="0">
                <a:cs typeface="B Mitra" pitchFamily="2" charset="-78"/>
              </a:rPr>
              <a:t>دریافت انرژی کافی </a:t>
            </a:r>
            <a:r>
              <a:rPr lang="en-US" sz="6200" b="1" dirty="0" smtClean="0">
                <a:cs typeface="B Mitra" pitchFamily="2" charset="-78"/>
              </a:rPr>
              <a:t>)</a:t>
            </a:r>
            <a:r>
              <a:rPr lang="fa-IR" sz="6200" b="1" dirty="0" smtClean="0">
                <a:cs typeface="B Mitra" pitchFamily="2" charset="-78"/>
              </a:rPr>
              <a:t>ا</a:t>
            </a:r>
            <a:r>
              <a:rPr lang="ar-SA" sz="6200" b="1" dirty="0" smtClean="0">
                <a:cs typeface="B Mitra" pitchFamily="2" charset="-78"/>
              </a:rPr>
              <a:t>زمنابعی مانند غلات </a:t>
            </a:r>
            <a:r>
              <a:rPr lang="fa-IR" sz="6200" b="1" dirty="0" smtClean="0">
                <a:cs typeface="B Mitra" pitchFamily="2" charset="-78"/>
              </a:rPr>
              <a:t>)</a:t>
            </a:r>
            <a:endParaRPr lang="en-US" sz="6200" b="1" dirty="0" smtClean="0">
              <a:cs typeface="B Mitra" pitchFamily="2" charset="-78"/>
            </a:endParaRPr>
          </a:p>
          <a:p>
            <a:pPr lvl="0">
              <a:lnSpc>
                <a:spcPct val="120000"/>
              </a:lnSpc>
            </a:pPr>
            <a:r>
              <a:rPr lang="ar-SA" sz="6200" b="1" dirty="0" smtClean="0">
                <a:cs typeface="B Mitra" pitchFamily="2" charset="-78"/>
              </a:rPr>
              <a:t>مصرف بیشتر مایعات </a:t>
            </a:r>
            <a:endParaRPr lang="en-US" sz="6200" b="1" dirty="0" smtClean="0">
              <a:cs typeface="B Mitra" pitchFamily="2" charset="-78"/>
            </a:endParaRPr>
          </a:p>
          <a:p>
            <a:pPr lvl="0">
              <a:lnSpc>
                <a:spcPct val="120000"/>
              </a:lnSpc>
            </a:pPr>
            <a:r>
              <a:rPr lang="ar-SA" sz="6200" b="1" dirty="0" smtClean="0">
                <a:cs typeface="B Mitra" pitchFamily="2" charset="-78"/>
              </a:rPr>
              <a:t>کاهش وزن </a:t>
            </a:r>
            <a:endParaRPr lang="en-US" sz="6200" b="1" dirty="0" smtClean="0">
              <a:cs typeface="B Mitra" pitchFamily="2" charset="-78"/>
            </a:endParaRPr>
          </a:p>
          <a:p>
            <a:pPr lvl="0">
              <a:lnSpc>
                <a:spcPct val="120000"/>
              </a:lnSpc>
            </a:pPr>
            <a:r>
              <a:rPr lang="ar-SA" sz="6200" b="1" dirty="0" smtClean="0">
                <a:cs typeface="B Mitra" pitchFamily="2" charset="-78"/>
              </a:rPr>
              <a:t>شمامحدودیت شدیدی درمصرف نمک ندارید ومی توانید به اندازه سایر افراد ودرحد استاندارد نمک استفاده کنید</a:t>
            </a:r>
            <a:r>
              <a:rPr lang="en-US" sz="6200" b="1" i="1" dirty="0" smtClean="0">
                <a:cs typeface="B Mitra" pitchFamily="2" charset="-78"/>
              </a:rPr>
              <a:t>.</a:t>
            </a:r>
            <a:endParaRPr lang="en-US" sz="6200" b="1" dirty="0" smtClean="0">
              <a:cs typeface="B Mitra" pitchFamily="2" charset="-78"/>
            </a:endParaRPr>
          </a:p>
          <a:p>
            <a:endParaRPr lang="fa-IR" dirty="0"/>
          </a:p>
        </p:txBody>
      </p:sp>
      <p:pic>
        <p:nvPicPr>
          <p:cNvPr id="17410" name="Picture 2" descr="C:\Documents and Settings\a.safavi\My Documents\My Pictures\taghzieh\taghzieh\k4815407.jpg"/>
          <p:cNvPicPr>
            <a:picLocks noChangeAspect="1" noChangeArrowheads="1"/>
          </p:cNvPicPr>
          <p:nvPr/>
        </p:nvPicPr>
        <p:blipFill>
          <a:blip r:embed="rId2"/>
          <a:srcRect/>
          <a:stretch>
            <a:fillRect/>
          </a:stretch>
        </p:blipFill>
        <p:spPr bwMode="auto">
          <a:xfrm>
            <a:off x="714348" y="4143380"/>
            <a:ext cx="1790700" cy="2159000"/>
          </a:xfrm>
          <a:prstGeom prst="rect">
            <a:avLst/>
          </a:prstGeom>
          <a:noFill/>
        </p:spPr>
      </p:pic>
      <p:pic>
        <p:nvPicPr>
          <p:cNvPr id="17411" name="Picture 3" descr="C:\Documents and Settings\a.safavi\My Documents\My Pictures\taghzieh\taghzieh\هههه.jpeg"/>
          <p:cNvPicPr>
            <a:picLocks noChangeAspect="1" noChangeArrowheads="1"/>
          </p:cNvPicPr>
          <p:nvPr/>
        </p:nvPicPr>
        <p:blipFill>
          <a:blip r:embed="rId3"/>
          <a:srcRect/>
          <a:stretch>
            <a:fillRect/>
          </a:stretch>
        </p:blipFill>
        <p:spPr bwMode="auto">
          <a:xfrm>
            <a:off x="3857620" y="4143380"/>
            <a:ext cx="1785950" cy="2214578"/>
          </a:xfrm>
          <a:prstGeom prst="rect">
            <a:avLst/>
          </a:prstGeom>
          <a:noFill/>
        </p:spPr>
      </p:pic>
      <p:pic>
        <p:nvPicPr>
          <p:cNvPr id="17413" name="Picture 5" descr="C:\Documents and Settings\a.safavi\My Documents\My Pictures\taghzieh\scale.jpg"/>
          <p:cNvPicPr>
            <a:picLocks noChangeAspect="1" noChangeArrowheads="1"/>
          </p:cNvPicPr>
          <p:nvPr/>
        </p:nvPicPr>
        <p:blipFill>
          <a:blip r:embed="rId4" cstate="print"/>
          <a:srcRect/>
          <a:stretch>
            <a:fillRect/>
          </a:stretch>
        </p:blipFill>
        <p:spPr bwMode="auto">
          <a:xfrm>
            <a:off x="285720" y="1785926"/>
            <a:ext cx="1643042" cy="1657611"/>
          </a:xfrm>
          <a:prstGeom prst="ellipse">
            <a:avLst/>
          </a:prstGeom>
          <a:ln>
            <a:noFill/>
          </a:ln>
          <a:effectLst>
            <a:softEdge rad="112500"/>
          </a:effectLst>
        </p:spPr>
      </p:pic>
      <p:pic>
        <p:nvPicPr>
          <p:cNvPr id="11" name="Picture 10" descr="C:\Documents and Settings\a.safavi\My Documents\My Pictures\نمک.jpeg"/>
          <p:cNvPicPr/>
          <p:nvPr/>
        </p:nvPicPr>
        <p:blipFill>
          <a:blip r:embed="rId5"/>
          <a:srcRect/>
          <a:stretch>
            <a:fillRect/>
          </a:stretch>
        </p:blipFill>
        <p:spPr bwMode="auto">
          <a:xfrm>
            <a:off x="6357950" y="4500570"/>
            <a:ext cx="1785950" cy="17081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8150" y="0"/>
            <a:ext cx="6432550"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2000" fill="hold"/>
                                        <p:tgtEl>
                                          <p:spTgt spid="174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28596" y="1285860"/>
            <a:ext cx="8186766" cy="3500461"/>
          </a:xfrm>
        </p:spPr>
        <p:txBody>
          <a:bodyPr>
            <a:normAutofit fontScale="47500" lnSpcReduction="20000"/>
          </a:bodyPr>
          <a:lstStyle/>
          <a:p>
            <a:pPr algn="just">
              <a:lnSpc>
                <a:spcPct val="120000"/>
              </a:lnSpc>
              <a:buNone/>
            </a:pPr>
            <a:r>
              <a:rPr lang="ar-SA" sz="3600" b="1" dirty="0" smtClean="0">
                <a:solidFill>
                  <a:srgbClr val="FF0000"/>
                </a:solidFill>
                <a:cs typeface="B Mitra" pitchFamily="2" charset="-78"/>
              </a:rPr>
              <a:t>عفونت های ادراری</a:t>
            </a:r>
            <a:endParaRPr lang="en-US" sz="3300" b="1" dirty="0" smtClean="0">
              <a:cs typeface="B Mitra" pitchFamily="2" charset="-78"/>
            </a:endParaRPr>
          </a:p>
          <a:p>
            <a:pPr lvl="0" algn="just">
              <a:lnSpc>
                <a:spcPct val="120000"/>
              </a:lnSpc>
            </a:pPr>
            <a:r>
              <a:rPr lang="ar-SA" sz="4200" b="1" dirty="0" smtClean="0">
                <a:cs typeface="B Mitra" pitchFamily="2" charset="-78"/>
              </a:rPr>
              <a:t>ازمصرف موادغذایی محرک خودداری کنید</a:t>
            </a:r>
            <a:r>
              <a:rPr lang="en-US" sz="4200" b="1" dirty="0" smtClean="0">
                <a:cs typeface="B Mitra" pitchFamily="2" charset="-78"/>
              </a:rPr>
              <a:t>.</a:t>
            </a:r>
            <a:r>
              <a:rPr lang="ar-SA" sz="4200" b="1" dirty="0" smtClean="0">
                <a:cs typeface="B Mitra" pitchFamily="2" charset="-78"/>
              </a:rPr>
              <a:t>این مواد</a:t>
            </a:r>
            <a:r>
              <a:rPr lang="fa-IR" sz="4200" b="1" dirty="0" smtClean="0">
                <a:cs typeface="B Mitra" pitchFamily="2" charset="-78"/>
              </a:rPr>
              <a:t> </a:t>
            </a:r>
            <a:r>
              <a:rPr lang="ar-SA" sz="4200" b="1" dirty="0" smtClean="0">
                <a:cs typeface="B Mitra" pitchFamily="2" charset="-78"/>
              </a:rPr>
              <a:t>عبارتند از</a:t>
            </a:r>
            <a:r>
              <a:rPr lang="en-US" sz="4200" b="1" dirty="0" smtClean="0">
                <a:cs typeface="B Mitra" pitchFamily="2" charset="-78"/>
              </a:rPr>
              <a:t>:</a:t>
            </a:r>
            <a:r>
              <a:rPr lang="ar-SA" sz="4200" b="1" dirty="0" smtClean="0">
                <a:cs typeface="B Mitra" pitchFamily="2" charset="-78"/>
              </a:rPr>
              <a:t>ادویه ها، سوسیس وکالباس ،</a:t>
            </a:r>
            <a:r>
              <a:rPr lang="en-US" sz="4200" b="1" dirty="0" smtClean="0">
                <a:cs typeface="B Mitra" pitchFamily="2" charset="-78"/>
              </a:rPr>
              <a:t> </a:t>
            </a:r>
            <a:r>
              <a:rPr lang="ar-SA" sz="4200" b="1" dirty="0" smtClean="0">
                <a:cs typeface="B Mitra" pitchFamily="2" charset="-78"/>
              </a:rPr>
              <a:t>مواد</a:t>
            </a:r>
            <a:r>
              <a:rPr lang="fa-IR" sz="4200" b="1" dirty="0" smtClean="0">
                <a:cs typeface="B Mitra" pitchFamily="2" charset="-78"/>
              </a:rPr>
              <a:t> </a:t>
            </a:r>
            <a:r>
              <a:rPr lang="ar-SA" sz="4200" b="1" dirty="0" smtClean="0">
                <a:cs typeface="B Mitra" pitchFamily="2" charset="-78"/>
              </a:rPr>
              <a:t>غذایی گوگرد</a:t>
            </a:r>
            <a:r>
              <a:rPr lang="en-US" sz="4200" b="1" dirty="0" smtClean="0">
                <a:cs typeface="B Mitra" pitchFamily="2" charset="-78"/>
              </a:rPr>
              <a:t> </a:t>
            </a:r>
            <a:r>
              <a:rPr lang="ar-SA" sz="4200" b="1" dirty="0" smtClean="0">
                <a:cs typeface="B Mitra" pitchFamily="2" charset="-78"/>
              </a:rPr>
              <a:t>دار</a:t>
            </a:r>
            <a:r>
              <a:rPr lang="en-US" sz="4200" b="1" dirty="0" smtClean="0">
                <a:cs typeface="B Mitra" pitchFamily="2" charset="-78"/>
              </a:rPr>
              <a:t> </a:t>
            </a:r>
            <a:r>
              <a:rPr lang="ar-SA" sz="4200" b="1" dirty="0" smtClean="0">
                <a:cs typeface="B Mitra" pitchFamily="2" charset="-78"/>
              </a:rPr>
              <a:t>مانند مارچوبه ،تربچه</a:t>
            </a:r>
            <a:r>
              <a:rPr lang="en-US" sz="4200" b="1" dirty="0" smtClean="0">
                <a:cs typeface="B Mitra" pitchFamily="2" charset="-78"/>
              </a:rPr>
              <a:t> </a:t>
            </a:r>
            <a:r>
              <a:rPr lang="ar-SA" sz="4200" b="1" dirty="0" smtClean="0">
                <a:cs typeface="B Mitra" pitchFamily="2" charset="-78"/>
              </a:rPr>
              <a:t>،سیروپیاز</a:t>
            </a:r>
            <a:r>
              <a:rPr lang="en-US" sz="4200" b="1" dirty="0" smtClean="0">
                <a:cs typeface="B Mitra" pitchFamily="2" charset="-78"/>
              </a:rPr>
              <a:t> </a:t>
            </a:r>
            <a:r>
              <a:rPr lang="ar-SA" sz="4200" b="1" dirty="0" smtClean="0">
                <a:cs typeface="B Mitra" pitchFamily="2" charset="-78"/>
              </a:rPr>
              <a:t>،</a:t>
            </a:r>
            <a:r>
              <a:rPr lang="en-US" sz="4200" b="1" dirty="0" smtClean="0">
                <a:cs typeface="B Mitra" pitchFamily="2" charset="-78"/>
              </a:rPr>
              <a:t> </a:t>
            </a:r>
            <a:r>
              <a:rPr lang="ar-SA" sz="4200" b="1" dirty="0" smtClean="0">
                <a:cs typeface="B Mitra" pitchFamily="2" charset="-78"/>
              </a:rPr>
              <a:t>نوشیدنی های حاوی ترکیبات گزانتین نظیر قهوه</a:t>
            </a:r>
            <a:r>
              <a:rPr lang="en-US" sz="4200" b="1" dirty="0" smtClean="0">
                <a:cs typeface="B Mitra" pitchFamily="2" charset="-78"/>
              </a:rPr>
              <a:t>.</a:t>
            </a:r>
          </a:p>
          <a:p>
            <a:pPr lvl="0" algn="just">
              <a:lnSpc>
                <a:spcPct val="120000"/>
              </a:lnSpc>
            </a:pPr>
            <a:r>
              <a:rPr lang="ar-SA" sz="4200" b="1" dirty="0" smtClean="0">
                <a:cs typeface="B Mitra" pitchFamily="2" charset="-78"/>
              </a:rPr>
              <a:t>مصرف موادغذایی زیر برای جلوگیری از رشد وتکثیر باکتری هاو</a:t>
            </a:r>
            <a:r>
              <a:rPr lang="fa-IR" sz="4200" b="1" dirty="0" smtClean="0">
                <a:cs typeface="B Mitra" pitchFamily="2" charset="-78"/>
              </a:rPr>
              <a:t> </a:t>
            </a:r>
            <a:r>
              <a:rPr lang="ar-SA" sz="4200" b="1" dirty="0" smtClean="0">
                <a:cs typeface="B Mitra" pitchFamily="2" charset="-78"/>
              </a:rPr>
              <a:t>پیشگیری از ایجاد عفونت ادراری موثرند</a:t>
            </a:r>
            <a:r>
              <a:rPr lang="en-US" sz="4200" b="1" dirty="0" smtClean="0">
                <a:cs typeface="B Mitra" pitchFamily="2" charset="-78"/>
              </a:rPr>
              <a:t>:</a:t>
            </a:r>
            <a:r>
              <a:rPr lang="ar-SA" sz="4200" b="1" dirty="0" smtClean="0">
                <a:cs typeface="B Mitra" pitchFamily="2" charset="-78"/>
              </a:rPr>
              <a:t>انواع گوشت لخم</a:t>
            </a:r>
            <a:r>
              <a:rPr lang="fa-IR" sz="4200" b="1" dirty="0" smtClean="0">
                <a:cs typeface="B Mitra" pitchFamily="2" charset="-78"/>
              </a:rPr>
              <a:t> </a:t>
            </a:r>
            <a:r>
              <a:rPr lang="en-US" sz="4200" b="1" dirty="0" smtClean="0">
                <a:cs typeface="B Mitra" pitchFamily="2" charset="-78"/>
              </a:rPr>
              <a:t>)</a:t>
            </a:r>
            <a:r>
              <a:rPr lang="ar-SA" sz="4200" b="1" dirty="0" smtClean="0">
                <a:cs typeface="B Mitra" pitchFamily="2" charset="-78"/>
              </a:rPr>
              <a:t>قرمز</a:t>
            </a:r>
            <a:r>
              <a:rPr lang="fa-IR" sz="4200" b="1" dirty="0" smtClean="0">
                <a:cs typeface="B Mitra" pitchFamily="2" charset="-78"/>
              </a:rPr>
              <a:t> </a:t>
            </a:r>
            <a:r>
              <a:rPr lang="ar-SA" sz="4200" b="1" dirty="0" smtClean="0">
                <a:cs typeface="B Mitra" pitchFamily="2" charset="-78"/>
              </a:rPr>
              <a:t>و</a:t>
            </a:r>
            <a:r>
              <a:rPr lang="fa-IR" sz="4200" b="1" dirty="0" smtClean="0">
                <a:cs typeface="B Mitra" pitchFamily="2" charset="-78"/>
              </a:rPr>
              <a:t> </a:t>
            </a:r>
            <a:r>
              <a:rPr lang="ar-SA" sz="4200" b="1" dirty="0" smtClean="0">
                <a:cs typeface="B Mitra" pitchFamily="2" charset="-78"/>
              </a:rPr>
              <a:t>سفید</a:t>
            </a:r>
            <a:r>
              <a:rPr lang="en-US" sz="4200" b="1" dirty="0" smtClean="0">
                <a:cs typeface="B Mitra" pitchFamily="2" charset="-78"/>
              </a:rPr>
              <a:t>( </a:t>
            </a:r>
            <a:r>
              <a:rPr lang="ar-SA" sz="4200" b="1" dirty="0" smtClean="0">
                <a:cs typeface="B Mitra" pitchFamily="2" charset="-78"/>
              </a:rPr>
              <a:t>،</a:t>
            </a:r>
            <a:r>
              <a:rPr lang="fa-IR" sz="4200" b="1" dirty="0" smtClean="0">
                <a:cs typeface="B Mitra" pitchFamily="2" charset="-78"/>
              </a:rPr>
              <a:t> </a:t>
            </a:r>
            <a:r>
              <a:rPr lang="ar-SA" sz="4200" b="1" dirty="0" smtClean="0">
                <a:cs typeface="B Mitra" pitchFamily="2" charset="-78"/>
              </a:rPr>
              <a:t>ماهی وتخم مرغ،</a:t>
            </a:r>
            <a:r>
              <a:rPr lang="fa-IR" sz="4200" b="1" dirty="0" smtClean="0">
                <a:cs typeface="B Mitra" pitchFamily="2" charset="-78"/>
              </a:rPr>
              <a:t> </a:t>
            </a:r>
            <a:r>
              <a:rPr lang="ar-SA" sz="4200" b="1" dirty="0" smtClean="0">
                <a:cs typeface="B Mitra" pitchFamily="2" charset="-78"/>
              </a:rPr>
              <a:t>پنیر ،</a:t>
            </a:r>
            <a:r>
              <a:rPr lang="fa-IR" sz="4200" b="1" dirty="0" smtClean="0">
                <a:cs typeface="B Mitra" pitchFamily="2" charset="-78"/>
              </a:rPr>
              <a:t> </a:t>
            </a:r>
            <a:r>
              <a:rPr lang="ar-SA" sz="4200" b="1" dirty="0" smtClean="0">
                <a:cs typeface="B Mitra" pitchFamily="2" charset="-78"/>
              </a:rPr>
              <a:t>شکلات،</a:t>
            </a:r>
            <a:r>
              <a:rPr lang="fa-IR" sz="4200" b="1" dirty="0" smtClean="0">
                <a:cs typeface="B Mitra" pitchFamily="2" charset="-78"/>
              </a:rPr>
              <a:t> </a:t>
            </a:r>
            <a:r>
              <a:rPr lang="ar-SA" sz="4200" b="1" dirty="0" smtClean="0">
                <a:cs typeface="B Mitra" pitchFamily="2" charset="-78"/>
              </a:rPr>
              <a:t>برنج و</a:t>
            </a:r>
            <a:r>
              <a:rPr lang="fa-IR" sz="4200" b="1" dirty="0" smtClean="0">
                <a:cs typeface="B Mitra" pitchFamily="2" charset="-78"/>
              </a:rPr>
              <a:t> </a:t>
            </a:r>
            <a:r>
              <a:rPr lang="ar-SA" sz="4200" b="1" dirty="0" smtClean="0">
                <a:cs typeface="B Mitra" pitchFamily="2" charset="-78"/>
              </a:rPr>
              <a:t>انواع نان</a:t>
            </a:r>
            <a:r>
              <a:rPr lang="en-US" sz="4200" b="1" dirty="0" smtClean="0">
                <a:cs typeface="B Mitra" pitchFamily="2" charset="-78"/>
              </a:rPr>
              <a:t>. </a:t>
            </a:r>
          </a:p>
          <a:p>
            <a:pPr lvl="0" algn="just">
              <a:lnSpc>
                <a:spcPct val="120000"/>
              </a:lnSpc>
            </a:pPr>
            <a:r>
              <a:rPr lang="ar-SA" sz="4200" b="1" dirty="0" smtClean="0">
                <a:cs typeface="B Mitra" pitchFamily="2" charset="-78"/>
              </a:rPr>
              <a:t>مصرف حداقل</a:t>
            </a:r>
            <a:r>
              <a:rPr lang="fa-IR" sz="4200" b="1" dirty="0" smtClean="0">
                <a:cs typeface="B Mitra" pitchFamily="2" charset="-78"/>
              </a:rPr>
              <a:t> 8 </a:t>
            </a:r>
            <a:r>
              <a:rPr lang="ar-SA" sz="4200" b="1" dirty="0" smtClean="0">
                <a:cs typeface="B Mitra" pitchFamily="2" charset="-78"/>
              </a:rPr>
              <a:t>لیوان مایعات در</a:t>
            </a:r>
            <a:r>
              <a:rPr lang="fa-IR" sz="4200" b="1" dirty="0" smtClean="0">
                <a:cs typeface="B Mitra" pitchFamily="2" charset="-78"/>
              </a:rPr>
              <a:t> </a:t>
            </a:r>
            <a:r>
              <a:rPr lang="ar-SA" sz="4200" b="1" dirty="0" smtClean="0">
                <a:cs typeface="B Mitra" pitchFamily="2" charset="-78"/>
              </a:rPr>
              <a:t>روز</a:t>
            </a:r>
            <a:endParaRPr lang="en-US" sz="4200" b="1" dirty="0" smtClean="0">
              <a:cs typeface="B Mitra" pitchFamily="2" charset="-78"/>
            </a:endParaRPr>
          </a:p>
          <a:p>
            <a:pPr lvl="0" algn="just">
              <a:lnSpc>
                <a:spcPct val="120000"/>
              </a:lnSpc>
            </a:pPr>
            <a:r>
              <a:rPr lang="ar-SA" sz="4200" b="1" dirty="0" smtClean="0">
                <a:cs typeface="B Mitra" pitchFamily="2" charset="-78"/>
              </a:rPr>
              <a:t>خودداری از مصرف موادغذایی کنسرو شده و</a:t>
            </a:r>
            <a:r>
              <a:rPr lang="fa-IR" sz="4200" b="1" dirty="0" smtClean="0">
                <a:cs typeface="B Mitra" pitchFamily="2" charset="-78"/>
              </a:rPr>
              <a:t> </a:t>
            </a:r>
            <a:r>
              <a:rPr lang="ar-SA" sz="4200" b="1" dirty="0" smtClean="0">
                <a:cs typeface="B Mitra" pitchFamily="2" charset="-78"/>
              </a:rPr>
              <a:t>صنعتی</a:t>
            </a:r>
            <a:endParaRPr lang="en-US" sz="4200" b="1" dirty="0" smtClean="0">
              <a:cs typeface="B Mitra" pitchFamily="2" charset="-78"/>
            </a:endParaRPr>
          </a:p>
          <a:p>
            <a:pPr lvl="0" algn="just">
              <a:lnSpc>
                <a:spcPct val="120000"/>
              </a:lnSpc>
            </a:pPr>
            <a:r>
              <a:rPr lang="ar-SA" sz="4200" b="1" dirty="0" smtClean="0">
                <a:cs typeface="B Mitra" pitchFamily="2" charset="-78"/>
              </a:rPr>
              <a:t>خودداری از مصرف نوشیدنی هایی مانند قهوه</a:t>
            </a:r>
            <a:endParaRPr lang="en-US" sz="4200" b="1" dirty="0" smtClean="0">
              <a:cs typeface="B Mitra" pitchFamily="2" charset="-78"/>
            </a:endParaRPr>
          </a:p>
          <a:p>
            <a:pPr>
              <a:buNone/>
            </a:pPr>
            <a:endParaRPr lang="en-US" b="1" dirty="0" smtClean="0"/>
          </a:p>
        </p:txBody>
      </p:sp>
      <p:pic>
        <p:nvPicPr>
          <p:cNvPr id="18434" name="Picture 2" descr="C:\Documents and Settings\a.safavi\My Documents\My Pictures\taghzieh\taghzieh\k10172850.jpg"/>
          <p:cNvPicPr>
            <a:picLocks noChangeAspect="1" noChangeArrowheads="1"/>
          </p:cNvPicPr>
          <p:nvPr/>
        </p:nvPicPr>
        <p:blipFill>
          <a:blip r:embed="rId2"/>
          <a:srcRect/>
          <a:stretch>
            <a:fillRect/>
          </a:stretch>
        </p:blipFill>
        <p:spPr bwMode="auto">
          <a:xfrm>
            <a:off x="285720" y="4857760"/>
            <a:ext cx="1658934" cy="1658934"/>
          </a:xfrm>
          <a:prstGeom prst="rect">
            <a:avLst/>
          </a:prstGeom>
          <a:noFill/>
        </p:spPr>
      </p:pic>
      <p:sp>
        <p:nvSpPr>
          <p:cNvPr id="7" name="Multiply 6"/>
          <p:cNvSpPr/>
          <p:nvPr/>
        </p:nvSpPr>
        <p:spPr>
          <a:xfrm>
            <a:off x="-642974" y="4929198"/>
            <a:ext cx="3571900" cy="1785974"/>
          </a:xfrm>
          <a:prstGeom prst="mathMultiply">
            <a:avLst>
              <a:gd name="adj1" fmla="val 317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18435" name="Picture 3" descr="C:\Documents and Settings\a.safavi\My Documents\My Pictures\taghzieh\taghzieh\ii.jpeg"/>
          <p:cNvPicPr>
            <a:picLocks noChangeAspect="1" noChangeArrowheads="1"/>
          </p:cNvPicPr>
          <p:nvPr/>
        </p:nvPicPr>
        <p:blipFill>
          <a:blip r:embed="rId3"/>
          <a:srcRect/>
          <a:stretch>
            <a:fillRect/>
          </a:stretch>
        </p:blipFill>
        <p:spPr bwMode="auto">
          <a:xfrm>
            <a:off x="4286248" y="5000636"/>
            <a:ext cx="1295400" cy="1362075"/>
          </a:xfrm>
          <a:prstGeom prst="rect">
            <a:avLst/>
          </a:prstGeom>
          <a:noFill/>
        </p:spPr>
      </p:pic>
      <p:pic>
        <p:nvPicPr>
          <p:cNvPr id="18436" name="Picture 4" descr="C:\Documents and Settings\a.safavi\My Documents\My Pictures\taghzieh\taghzieh\cheese-871.gif"/>
          <p:cNvPicPr>
            <a:picLocks noChangeAspect="1" noChangeArrowheads="1"/>
          </p:cNvPicPr>
          <p:nvPr/>
        </p:nvPicPr>
        <p:blipFill>
          <a:blip r:embed="rId4"/>
          <a:srcRect/>
          <a:stretch>
            <a:fillRect/>
          </a:stretch>
        </p:blipFill>
        <p:spPr bwMode="auto">
          <a:xfrm>
            <a:off x="5590430" y="4929198"/>
            <a:ext cx="1974187" cy="1571612"/>
          </a:xfrm>
          <a:prstGeom prst="rect">
            <a:avLst/>
          </a:prstGeom>
          <a:noFill/>
        </p:spPr>
      </p:pic>
      <p:pic>
        <p:nvPicPr>
          <p:cNvPr id="18437" name="Picture 5" descr="C:\Documents and Settings\a.safavi\My Documents\My Pictures\taghzieh\conserve.jpg"/>
          <p:cNvPicPr>
            <a:picLocks noChangeAspect="1" noChangeArrowheads="1"/>
          </p:cNvPicPr>
          <p:nvPr/>
        </p:nvPicPr>
        <p:blipFill>
          <a:blip r:embed="rId5" cstate="print"/>
          <a:srcRect/>
          <a:stretch>
            <a:fillRect/>
          </a:stretch>
        </p:blipFill>
        <p:spPr bwMode="auto">
          <a:xfrm>
            <a:off x="7572396" y="4786322"/>
            <a:ext cx="1381108" cy="1726385"/>
          </a:xfrm>
          <a:prstGeom prst="rect">
            <a:avLst/>
          </a:prstGeom>
          <a:noFill/>
        </p:spPr>
      </p:pic>
      <p:pic>
        <p:nvPicPr>
          <p:cNvPr id="18438" name="Picture 6" descr="C:\Documents and Settings\a.safavi\My Documents\My Pictures\taghzieh\taghzieh\k6981537.jpg"/>
          <p:cNvPicPr>
            <a:picLocks noChangeAspect="1" noChangeArrowheads="1"/>
          </p:cNvPicPr>
          <p:nvPr/>
        </p:nvPicPr>
        <p:blipFill>
          <a:blip r:embed="rId6"/>
          <a:srcRect/>
          <a:stretch>
            <a:fillRect/>
          </a:stretch>
        </p:blipFill>
        <p:spPr bwMode="auto">
          <a:xfrm>
            <a:off x="2428860" y="4786322"/>
            <a:ext cx="1571636" cy="1571636"/>
          </a:xfrm>
          <a:prstGeom prst="rect">
            <a:avLst/>
          </a:prstGeom>
          <a:noFill/>
        </p:spPr>
      </p:pic>
      <p:sp>
        <p:nvSpPr>
          <p:cNvPr id="13" name="Multiply 12"/>
          <p:cNvSpPr/>
          <p:nvPr/>
        </p:nvSpPr>
        <p:spPr>
          <a:xfrm>
            <a:off x="1785918" y="5000636"/>
            <a:ext cx="2857520" cy="1643074"/>
          </a:xfrm>
          <a:prstGeom prst="mathMultiply">
            <a:avLst>
              <a:gd name="adj1" fmla="val 317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7163" y="116632"/>
            <a:ext cx="6432550"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wheel spokes="8"/>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sz="half" idx="2"/>
          </p:nvPr>
        </p:nvSpPr>
        <p:spPr>
          <a:xfrm>
            <a:off x="500034" y="1285860"/>
            <a:ext cx="8186766" cy="4071966"/>
          </a:xfrm>
        </p:spPr>
        <p:txBody>
          <a:bodyPr>
            <a:normAutofit fontScale="40000" lnSpcReduction="20000"/>
          </a:bodyPr>
          <a:lstStyle/>
          <a:p>
            <a:pPr algn="just">
              <a:buNone/>
            </a:pPr>
            <a:r>
              <a:rPr lang="ar-SA" sz="5000" b="1" dirty="0" smtClean="0">
                <a:solidFill>
                  <a:srgbClr val="FF0000"/>
                </a:solidFill>
                <a:cs typeface="B Mitra" pitchFamily="2" charset="-78"/>
              </a:rPr>
              <a:t>دیابت بارداری</a:t>
            </a:r>
            <a:endParaRPr lang="en-US" sz="5000" b="1" dirty="0" smtClean="0">
              <a:solidFill>
                <a:srgbClr val="FF0000"/>
              </a:solidFill>
              <a:cs typeface="B Mitra" pitchFamily="2" charset="-78"/>
            </a:endParaRPr>
          </a:p>
          <a:p>
            <a:pPr algn="just">
              <a:buNone/>
            </a:pPr>
            <a:endParaRPr lang="en-US" sz="4500" b="1" dirty="0" smtClean="0">
              <a:solidFill>
                <a:srgbClr val="FF0000"/>
              </a:solidFill>
              <a:cs typeface="B Mitra" pitchFamily="2" charset="-78"/>
            </a:endParaRPr>
          </a:p>
          <a:p>
            <a:pPr lvl="0" algn="just"/>
            <a:r>
              <a:rPr lang="ar-SA" sz="4500" b="1" dirty="0" smtClean="0">
                <a:cs typeface="B Mitra" pitchFamily="2" charset="-78"/>
              </a:rPr>
              <a:t>ازوزن گیری مناسب خوداطمینان حاصل کنید</a:t>
            </a:r>
            <a:r>
              <a:rPr lang="en-US" sz="4500" b="1" dirty="0" smtClean="0">
                <a:cs typeface="B Mitra" pitchFamily="2" charset="-78"/>
              </a:rPr>
              <a:t>.</a:t>
            </a:r>
          </a:p>
          <a:p>
            <a:pPr lvl="0" algn="just"/>
            <a:r>
              <a:rPr lang="ar-SA" sz="4500" b="1" dirty="0" smtClean="0">
                <a:cs typeface="B Mitra" pitchFamily="2" charset="-78"/>
              </a:rPr>
              <a:t>دربرنامه غذایی خودازهمه گروههای غذایی به شکل متنوع ومتعادل استفاده کنید</a:t>
            </a:r>
            <a:r>
              <a:rPr lang="en-US" sz="4500" b="1" dirty="0" smtClean="0">
                <a:cs typeface="B Mitra" pitchFamily="2" charset="-78"/>
              </a:rPr>
              <a:t>.</a:t>
            </a:r>
          </a:p>
          <a:p>
            <a:pPr lvl="0" algn="just"/>
            <a:r>
              <a:rPr lang="ar-SA" sz="4500" b="1" dirty="0" smtClean="0">
                <a:cs typeface="B Mitra" pitchFamily="2" charset="-78"/>
              </a:rPr>
              <a:t>حتما غذارادر حجم کم وبه دفعات بیشتر </a:t>
            </a:r>
            <a:r>
              <a:rPr lang="en-US" sz="4500" b="1" dirty="0" smtClean="0">
                <a:cs typeface="B Mitra" pitchFamily="2" charset="-78"/>
              </a:rPr>
              <a:t>(</a:t>
            </a:r>
            <a:r>
              <a:rPr lang="ar-SA" sz="4500" b="1" dirty="0" smtClean="0">
                <a:cs typeface="B Mitra" pitchFamily="2" charset="-78"/>
              </a:rPr>
              <a:t>حداقل </a:t>
            </a:r>
            <a:r>
              <a:rPr lang="fa-IR" sz="4500" b="1" dirty="0" smtClean="0">
                <a:cs typeface="B Mitra" pitchFamily="2" charset="-78"/>
              </a:rPr>
              <a:t>5</a:t>
            </a:r>
            <a:r>
              <a:rPr lang="ar-SA" sz="4500" b="1" dirty="0" smtClean="0">
                <a:cs typeface="B Mitra" pitchFamily="2" charset="-78"/>
              </a:rPr>
              <a:t>وعده درروز</a:t>
            </a:r>
            <a:r>
              <a:rPr lang="en-US" sz="4500" b="1" dirty="0" smtClean="0">
                <a:cs typeface="B Mitra" pitchFamily="2" charset="-78"/>
              </a:rPr>
              <a:t>)</a:t>
            </a:r>
            <a:r>
              <a:rPr lang="ar-SA" sz="4500" b="1" dirty="0" smtClean="0">
                <a:cs typeface="B Mitra" pitchFamily="2" charset="-78"/>
              </a:rPr>
              <a:t>میل کنیدتااز افزایش وکاهش ناگهانی قندخون پیشگیری شود</a:t>
            </a:r>
            <a:r>
              <a:rPr lang="en-US" sz="4500" b="1" dirty="0" smtClean="0">
                <a:cs typeface="B Mitra" pitchFamily="2" charset="-78"/>
              </a:rPr>
              <a:t>.</a:t>
            </a:r>
          </a:p>
          <a:p>
            <a:pPr lvl="0" algn="just"/>
            <a:r>
              <a:rPr lang="ar-SA" sz="4500" b="1" dirty="0" smtClean="0">
                <a:cs typeface="B Mitra" pitchFamily="2" charset="-78"/>
              </a:rPr>
              <a:t>درهیچ وعده ای بیش از حدغذا نخورید</a:t>
            </a:r>
            <a:r>
              <a:rPr lang="en-US" sz="4500" b="1" dirty="0" smtClean="0">
                <a:cs typeface="B Mitra" pitchFamily="2" charset="-78"/>
              </a:rPr>
              <a:t>.</a:t>
            </a:r>
          </a:p>
          <a:p>
            <a:pPr lvl="0" algn="just"/>
            <a:r>
              <a:rPr lang="ar-SA" sz="4500" b="1" dirty="0" smtClean="0">
                <a:cs typeface="B Mitra" pitchFamily="2" charset="-78"/>
              </a:rPr>
              <a:t>مصرف غذاهای چرب وسرخ کرده راکاهش دهید</a:t>
            </a:r>
            <a:r>
              <a:rPr lang="en-US" sz="4500" b="1" dirty="0" smtClean="0">
                <a:cs typeface="B Mitra" pitchFamily="2" charset="-78"/>
              </a:rPr>
              <a:t>.</a:t>
            </a:r>
          </a:p>
          <a:p>
            <a:pPr lvl="0" algn="just"/>
            <a:r>
              <a:rPr lang="ar-SA" sz="4500" b="1" dirty="0" smtClean="0">
                <a:cs typeface="B Mitra" pitchFamily="2" charset="-78"/>
              </a:rPr>
              <a:t>مصرف نمک راکاهش دهید</a:t>
            </a:r>
            <a:r>
              <a:rPr lang="en-US" sz="4500" b="1" dirty="0" smtClean="0">
                <a:cs typeface="B Mitra" pitchFamily="2" charset="-78"/>
              </a:rPr>
              <a:t>.</a:t>
            </a:r>
          </a:p>
          <a:p>
            <a:pPr lvl="0" algn="just"/>
            <a:r>
              <a:rPr lang="ar-SA" sz="4500" b="1" dirty="0" smtClean="0">
                <a:cs typeface="B Mitra" pitchFamily="2" charset="-78"/>
              </a:rPr>
              <a:t>روزانه ازموادغذایی فیبردار مانند حبوبات ،سبزی،میوه،ونان های سبوس دارمانند سنگک استفاده کنید</a:t>
            </a:r>
            <a:r>
              <a:rPr lang="en-US" sz="4500" b="1" dirty="0" smtClean="0">
                <a:cs typeface="B Mitra" pitchFamily="2" charset="-78"/>
              </a:rPr>
              <a:t>.</a:t>
            </a:r>
          </a:p>
          <a:p>
            <a:pPr lvl="0" algn="just"/>
            <a:r>
              <a:rPr lang="ar-SA" sz="4500" b="1" dirty="0" smtClean="0">
                <a:cs typeface="B Mitra" pitchFamily="2" charset="-78"/>
              </a:rPr>
              <a:t>مصرف قندهای ساده </a:t>
            </a:r>
            <a:r>
              <a:rPr lang="fa-IR" sz="4500" b="1" dirty="0" smtClean="0">
                <a:cs typeface="B Mitra" pitchFamily="2" charset="-78"/>
              </a:rPr>
              <a:t>(</a:t>
            </a:r>
            <a:r>
              <a:rPr lang="ar-SA" sz="4500" b="1" dirty="0" smtClean="0">
                <a:cs typeface="B Mitra" pitchFamily="2" charset="-78"/>
              </a:rPr>
              <a:t>مانند قند،شکر،وتنقلات شیرین</a:t>
            </a:r>
            <a:r>
              <a:rPr lang="fa-IR" sz="4500" b="1" dirty="0" smtClean="0">
                <a:cs typeface="B Mitra" pitchFamily="2" charset="-78"/>
              </a:rPr>
              <a:t>) </a:t>
            </a:r>
            <a:r>
              <a:rPr lang="ar-SA" sz="4500" b="1" dirty="0" smtClean="0">
                <a:cs typeface="B Mitra" pitchFamily="2" charset="-78"/>
              </a:rPr>
              <a:t>راکاهش دهید</a:t>
            </a:r>
            <a:r>
              <a:rPr lang="en-US" sz="4500" b="1" dirty="0" smtClean="0">
                <a:cs typeface="B Mitra" pitchFamily="2" charset="-78"/>
              </a:rPr>
              <a:t>.</a:t>
            </a:r>
          </a:p>
          <a:p>
            <a:pPr lvl="0" algn="just"/>
            <a:r>
              <a:rPr lang="ar-SA" sz="4500" b="1" dirty="0" smtClean="0">
                <a:cs typeface="B Mitra" pitchFamily="2" charset="-78"/>
              </a:rPr>
              <a:t>بعداز وعده های غذایی کمی پیاده روی داشته باشید</a:t>
            </a:r>
            <a:r>
              <a:rPr lang="en-US" sz="4500" b="1" dirty="0" smtClean="0">
                <a:cs typeface="B Mitra" pitchFamily="2" charset="-78"/>
              </a:rPr>
              <a:t>.</a:t>
            </a:r>
          </a:p>
          <a:p>
            <a:pPr lvl="0" algn="just"/>
            <a:r>
              <a:rPr lang="ar-SA" sz="4500" b="1" dirty="0" smtClean="0">
                <a:cs typeface="B Mitra" pitchFamily="2" charset="-78"/>
              </a:rPr>
              <a:t>کنترل قندخون رابه صورت هفتگی انجام دهید</a:t>
            </a:r>
            <a:r>
              <a:rPr lang="en-US" sz="4500" b="1" dirty="0" smtClean="0">
                <a:cs typeface="B Mitra" pitchFamily="2" charset="-78"/>
              </a:rPr>
              <a:t>.</a:t>
            </a:r>
          </a:p>
          <a:p>
            <a:pPr lvl="0" algn="just"/>
            <a:r>
              <a:rPr lang="ar-SA" sz="4500" b="1" dirty="0" smtClean="0">
                <a:cs typeface="B Mitra" pitchFamily="2" charset="-78"/>
              </a:rPr>
              <a:t>باآرامش وبه آهستگی غذا مصرف کنید</a:t>
            </a:r>
            <a:r>
              <a:rPr lang="en-US" sz="4500" b="1" dirty="0" smtClean="0">
                <a:cs typeface="B Mitra" pitchFamily="2" charset="-78"/>
              </a:rPr>
              <a:t>.</a:t>
            </a:r>
          </a:p>
          <a:p>
            <a:endParaRPr lang="fa-IR" dirty="0"/>
          </a:p>
        </p:txBody>
      </p:sp>
      <p:pic>
        <p:nvPicPr>
          <p:cNvPr id="19458" name="Picture 2" descr="C:\Documents and Settings\a.safavi\My Documents\My Pictures\taghzieh\taghzieh\k9418031.jpg"/>
          <p:cNvPicPr>
            <a:picLocks noChangeAspect="1" noChangeArrowheads="1"/>
          </p:cNvPicPr>
          <p:nvPr/>
        </p:nvPicPr>
        <p:blipFill>
          <a:blip r:embed="rId2"/>
          <a:srcRect/>
          <a:stretch>
            <a:fillRect/>
          </a:stretch>
        </p:blipFill>
        <p:spPr bwMode="auto">
          <a:xfrm>
            <a:off x="357158" y="4071942"/>
            <a:ext cx="1785950" cy="2500330"/>
          </a:xfrm>
          <a:prstGeom prst="ellipse">
            <a:avLst/>
          </a:prstGeom>
          <a:ln>
            <a:noFill/>
          </a:ln>
          <a:effectLst>
            <a:softEdge rad="112500"/>
          </a:effectLst>
        </p:spPr>
      </p:pic>
      <p:sp>
        <p:nvSpPr>
          <p:cNvPr id="8" name="Multiply 7"/>
          <p:cNvSpPr/>
          <p:nvPr/>
        </p:nvSpPr>
        <p:spPr>
          <a:xfrm>
            <a:off x="357158" y="4500570"/>
            <a:ext cx="1857388" cy="2357430"/>
          </a:xfrm>
          <a:prstGeom prst="mathMultiply">
            <a:avLst>
              <a:gd name="adj1" fmla="val 155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19459" name="Picture 3" descr="C:\Documents and Settings\a.safavi\My Documents\My Pictures\taghzieh\taghzieh\k4815334.jpg"/>
          <p:cNvPicPr>
            <a:picLocks noChangeAspect="1" noChangeArrowheads="1"/>
          </p:cNvPicPr>
          <p:nvPr/>
        </p:nvPicPr>
        <p:blipFill>
          <a:blip r:embed="rId3"/>
          <a:srcRect/>
          <a:stretch>
            <a:fillRect/>
          </a:stretch>
        </p:blipFill>
        <p:spPr bwMode="auto">
          <a:xfrm>
            <a:off x="2357422" y="4699000"/>
            <a:ext cx="1357322" cy="1903236"/>
          </a:xfrm>
          <a:prstGeom prst="rect">
            <a:avLst/>
          </a:prstGeom>
          <a:noFill/>
        </p:spPr>
      </p:pic>
      <p:sp>
        <p:nvSpPr>
          <p:cNvPr id="10" name="Multiply 9"/>
          <p:cNvSpPr/>
          <p:nvPr/>
        </p:nvSpPr>
        <p:spPr>
          <a:xfrm>
            <a:off x="2000232" y="4429132"/>
            <a:ext cx="2357454" cy="2643182"/>
          </a:xfrm>
          <a:prstGeom prst="mathMultiply">
            <a:avLst>
              <a:gd name="adj1" fmla="val 155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19460" name="Picture 4" descr="C:\Documents and Settings\a.safavi\My Documents\My Pictures\taghzieh\taghzieh\sps0495.jpg"/>
          <p:cNvPicPr>
            <a:picLocks noChangeAspect="1" noChangeArrowheads="1"/>
          </p:cNvPicPr>
          <p:nvPr/>
        </p:nvPicPr>
        <p:blipFill>
          <a:blip r:embed="rId4"/>
          <a:srcRect/>
          <a:stretch>
            <a:fillRect/>
          </a:stretch>
        </p:blipFill>
        <p:spPr bwMode="auto">
          <a:xfrm>
            <a:off x="4143372" y="5429264"/>
            <a:ext cx="2071702" cy="1364546"/>
          </a:xfrm>
          <a:prstGeom prst="rect">
            <a:avLst/>
          </a:prstGeom>
          <a:noFill/>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5725" y="188640"/>
            <a:ext cx="6432550"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ll dir="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214282" y="1124744"/>
            <a:ext cx="8472518" cy="5733256"/>
          </a:xfrm>
        </p:spPr>
        <p:txBody>
          <a:bodyPr>
            <a:normAutofit fontScale="55000" lnSpcReduction="20000"/>
          </a:bodyPr>
          <a:lstStyle/>
          <a:p>
            <a:pPr algn="just">
              <a:lnSpc>
                <a:spcPct val="120000"/>
              </a:lnSpc>
              <a:buNone/>
            </a:pPr>
            <a:r>
              <a:rPr lang="ar-SA" sz="3600" b="1" dirty="0" smtClean="0">
                <a:solidFill>
                  <a:srgbClr val="FF0000"/>
                </a:solidFill>
                <a:cs typeface="B Mitra" pitchFamily="2" charset="-78"/>
              </a:rPr>
              <a:t>فنیل کتونوری</a:t>
            </a:r>
            <a:endParaRPr lang="en-US" sz="3300" b="1" dirty="0" smtClean="0">
              <a:cs typeface="B Mitra" pitchFamily="2" charset="-78"/>
            </a:endParaRPr>
          </a:p>
          <a:p>
            <a:pPr lvl="0" algn="just">
              <a:lnSpc>
                <a:spcPct val="120000"/>
              </a:lnSpc>
            </a:pPr>
            <a:r>
              <a:rPr lang="ar-SA" sz="3300" b="1" dirty="0" smtClean="0">
                <a:cs typeface="B Mitra" pitchFamily="2" charset="-78"/>
              </a:rPr>
              <a:t>اگر در رژیم غذایی خود سهل انگار ی می کنیدحداقل از </a:t>
            </a:r>
            <a:r>
              <a:rPr lang="fa-IR" sz="3300" b="1" dirty="0" smtClean="0">
                <a:cs typeface="B Mitra" pitchFamily="2" charset="-78"/>
              </a:rPr>
              <a:t>3</a:t>
            </a:r>
            <a:r>
              <a:rPr lang="ar-SA" sz="3300" b="1" dirty="0" smtClean="0">
                <a:cs typeface="B Mitra" pitchFamily="2" charset="-78"/>
              </a:rPr>
              <a:t>ماه قبل از بارداری ،باید محدودیت مصرف موادغذایی حاوی فنیل آلانین دررژیم غذایی خود را رعایت کنید</a:t>
            </a:r>
            <a:r>
              <a:rPr lang="en-US" sz="3300" b="1" dirty="0" smtClean="0">
                <a:cs typeface="B Mitra" pitchFamily="2" charset="-78"/>
              </a:rPr>
              <a:t>.</a:t>
            </a:r>
          </a:p>
          <a:p>
            <a:pPr lvl="0" algn="just">
              <a:lnSpc>
                <a:spcPct val="120000"/>
              </a:lnSpc>
            </a:pPr>
            <a:r>
              <a:rPr lang="ar-SA" sz="3300" b="1" dirty="0" smtClean="0">
                <a:cs typeface="B Mitra" pitchFamily="2" charset="-78"/>
              </a:rPr>
              <a:t>درمصرف موادغذایی ودارویی که در ترکیب آنها از فنیل آلانین یا آسپارتام استفاده شده است باید احتیاط کنید</a:t>
            </a:r>
            <a:r>
              <a:rPr lang="en-US" sz="3300" b="1" dirty="0" smtClean="0">
                <a:cs typeface="B Mitra" pitchFamily="2" charset="-78"/>
              </a:rPr>
              <a:t>.</a:t>
            </a:r>
            <a:r>
              <a:rPr lang="ar-SA" sz="3300" b="1" dirty="0" smtClean="0">
                <a:cs typeface="B Mitra" pitchFamily="2" charset="-78"/>
              </a:rPr>
              <a:t>آسپارتام یک دی پپتید حاوی فنیل آلانین است که به عنوان شیرین کننده مصنوعی دربرخی از موادغذایی یاداروها مورد استفاده قرارمیگیرد</a:t>
            </a:r>
            <a:r>
              <a:rPr lang="en-US" sz="3300" b="1" dirty="0" smtClean="0">
                <a:cs typeface="B Mitra" pitchFamily="2" charset="-78"/>
              </a:rPr>
              <a:t>.</a:t>
            </a:r>
          </a:p>
          <a:p>
            <a:pPr lvl="0" algn="just">
              <a:lnSpc>
                <a:spcPct val="120000"/>
              </a:lnSpc>
            </a:pPr>
            <a:r>
              <a:rPr lang="ar-SA" sz="3300" b="1" dirty="0" smtClean="0">
                <a:cs typeface="B Mitra" pitchFamily="2" charset="-78"/>
              </a:rPr>
              <a:t>اگرغذاهای مخصوص رژیمی به مقدار مناسب استفاده نمی کنید لازم است مصرف ویتامین ها به خصوص </a:t>
            </a:r>
            <a:r>
              <a:rPr lang="en-US" sz="3300" b="1" i="1" dirty="0" smtClean="0">
                <a:cs typeface="B Mitra" pitchFamily="2" charset="-78"/>
              </a:rPr>
              <a:t>B12</a:t>
            </a:r>
            <a:r>
              <a:rPr lang="ar-SA" sz="3300" b="1" dirty="0" smtClean="0">
                <a:cs typeface="B Mitra" pitchFamily="2" charset="-78"/>
              </a:rPr>
              <a:t>واسیدفولیک به میزان کافی استفاده کنید</a:t>
            </a:r>
            <a:r>
              <a:rPr lang="en-US" sz="3300" b="1" dirty="0" smtClean="0">
                <a:cs typeface="B Mitra" pitchFamily="2" charset="-78"/>
              </a:rPr>
              <a:t>.</a:t>
            </a:r>
          </a:p>
          <a:p>
            <a:pPr lvl="0" algn="just">
              <a:lnSpc>
                <a:spcPct val="120000"/>
              </a:lnSpc>
            </a:pPr>
            <a:r>
              <a:rPr lang="ar-SA" sz="3300" b="1" dirty="0" smtClean="0">
                <a:cs typeface="B Mitra" pitchFamily="2" charset="-78"/>
              </a:rPr>
              <a:t>مصرف انواع مکمل های ویتامین واملاح خصوصا روی،منگنز،ونیاسین دراین بیماران ضروری است</a:t>
            </a:r>
            <a:r>
              <a:rPr lang="en-US" sz="3300" b="1" dirty="0" smtClean="0">
                <a:cs typeface="B Mitra" pitchFamily="2" charset="-78"/>
              </a:rPr>
              <a:t>.</a:t>
            </a:r>
          </a:p>
          <a:p>
            <a:pPr lvl="0" algn="just">
              <a:lnSpc>
                <a:spcPct val="120000"/>
              </a:lnSpc>
            </a:pPr>
            <a:r>
              <a:rPr lang="ar-SA" sz="3300" b="1" dirty="0" smtClean="0">
                <a:cs typeface="B Mitra" pitchFamily="2" charset="-78"/>
              </a:rPr>
              <a:t>دریافت ناکافی انرژی ویاصدمه ناشی ازبیماری وعفونت به تجزیه پروتئین های بدن ودر نتیجه رها شدن آمینواسیدها ازجمله فنیل آلانین درخون وافزایش سطح خونی آن منجر می شود</a:t>
            </a:r>
            <a:r>
              <a:rPr lang="en-US" sz="3300" b="1" dirty="0" smtClean="0">
                <a:cs typeface="B Mitra" pitchFamily="2" charset="-78"/>
              </a:rPr>
              <a:t>.</a:t>
            </a:r>
          </a:p>
          <a:p>
            <a:pPr lvl="0" algn="just">
              <a:lnSpc>
                <a:spcPct val="120000"/>
              </a:lnSpc>
            </a:pPr>
            <a:r>
              <a:rPr lang="ar-SA" sz="3300" b="1" dirty="0" smtClean="0">
                <a:cs typeface="B Mitra" pitchFamily="2" charset="-78"/>
              </a:rPr>
              <a:t>به منظور اطمینان از رعایت رژیم غذایی میزان فنیل آلانین خون خود</a:t>
            </a:r>
            <a:r>
              <a:rPr lang="fa-IR" sz="3300" b="1" dirty="0" smtClean="0">
                <a:cs typeface="B Mitra" pitchFamily="2" charset="-78"/>
              </a:rPr>
              <a:t> </a:t>
            </a:r>
            <a:r>
              <a:rPr lang="ar-SA" sz="3300" b="1" dirty="0" smtClean="0">
                <a:cs typeface="B Mitra" pitchFamily="2" charset="-78"/>
              </a:rPr>
              <a:t>را</a:t>
            </a:r>
            <a:r>
              <a:rPr lang="fa-IR" sz="3300" b="1" dirty="0" smtClean="0">
                <a:cs typeface="B Mitra" pitchFamily="2" charset="-78"/>
              </a:rPr>
              <a:t>2</a:t>
            </a:r>
            <a:r>
              <a:rPr lang="ar-SA" sz="3300" b="1" dirty="0" smtClean="0">
                <a:cs typeface="B Mitra" pitchFamily="2" charset="-78"/>
              </a:rPr>
              <a:t>باردرهفته کنترل کنید</a:t>
            </a:r>
            <a:r>
              <a:rPr lang="fa-IR" sz="3300" b="1" dirty="0" smtClean="0">
                <a:cs typeface="B Mitra" pitchFamily="2" charset="-78"/>
              </a:rPr>
              <a:t> </a:t>
            </a:r>
            <a:r>
              <a:rPr lang="ar-SA" sz="3300" b="1" dirty="0" smtClean="0">
                <a:cs typeface="B Mitra" pitchFamily="2" charset="-78"/>
              </a:rPr>
              <a:t>زیرامیزان فنیل آلانین وسایر اسیدهای آمینه خون که در نتیجه متابولیسم فنیل آلانین به وجود می آیندمانند تیروزین</a:t>
            </a:r>
            <a:r>
              <a:rPr lang="en-US" sz="3300" b="1" dirty="0" smtClean="0">
                <a:cs typeface="B Mitra" pitchFamily="2" charset="-78"/>
              </a:rPr>
              <a:t> </a:t>
            </a:r>
            <a:r>
              <a:rPr lang="ar-SA" sz="3300" b="1" dirty="0" smtClean="0">
                <a:cs typeface="B Mitra" pitchFamily="2" charset="-78"/>
              </a:rPr>
              <a:t>براساس رژیم غذایی شما درماه های مختلف حاملگی ومیزان اضافه وزن تغییر می کند</a:t>
            </a:r>
            <a:r>
              <a:rPr lang="en-US" sz="3300" b="1" dirty="0" smtClean="0">
                <a:cs typeface="B Mitra" pitchFamily="2" charset="-78"/>
              </a:rPr>
              <a:t>.</a:t>
            </a:r>
          </a:p>
          <a:p>
            <a:pPr lvl="0" algn="just">
              <a:lnSpc>
                <a:spcPct val="120000"/>
              </a:lnSpc>
            </a:pPr>
            <a:r>
              <a:rPr lang="ar-SA" sz="3300" b="1" dirty="0" smtClean="0">
                <a:cs typeface="B Mitra" pitchFamily="2" charset="-78"/>
              </a:rPr>
              <a:t>میزان پروتئین موردنیاز دراین بیماری ازمیزان توصیه شده بیشتراست واین میزان پروتئین باید ازموادغذایی مخصوص که فاقد فنیل آلانین هستند تامین شود</a:t>
            </a:r>
            <a:r>
              <a:rPr lang="en-US" sz="3300" b="1" dirty="0" smtClean="0">
                <a:cs typeface="B Mitra" pitchFamily="2" charset="-78"/>
              </a:rPr>
              <a:t>.</a:t>
            </a:r>
          </a:p>
          <a:p>
            <a:pPr lvl="0" algn="just">
              <a:lnSpc>
                <a:spcPct val="120000"/>
              </a:lnSpc>
            </a:pPr>
            <a:r>
              <a:rPr lang="ar-SA" sz="3300" b="1" dirty="0" smtClean="0">
                <a:cs typeface="B Mitra" pitchFamily="2" charset="-78"/>
              </a:rPr>
              <a:t>مصرف غذاهای پروتئینی دارای فنیل آلانین بالا مانند شیر ولبنیات ،گوشت قرمز،</a:t>
            </a:r>
            <a:r>
              <a:rPr lang="fa-IR" sz="3300" b="1" dirty="0" smtClean="0">
                <a:cs typeface="B Mitra" pitchFamily="2" charset="-78"/>
              </a:rPr>
              <a:t> </a:t>
            </a:r>
            <a:r>
              <a:rPr lang="ar-SA" sz="3300" b="1" dirty="0" smtClean="0">
                <a:cs typeface="B Mitra" pitchFamily="2" charset="-78"/>
              </a:rPr>
              <a:t>مرغ،</a:t>
            </a:r>
            <a:r>
              <a:rPr lang="fa-IR" sz="3300" b="1" dirty="0" smtClean="0">
                <a:cs typeface="B Mitra" pitchFamily="2" charset="-78"/>
              </a:rPr>
              <a:t> </a:t>
            </a:r>
            <a:r>
              <a:rPr lang="ar-SA" sz="3300" b="1" dirty="0" smtClean="0">
                <a:cs typeface="B Mitra" pitchFamily="2" charset="-78"/>
              </a:rPr>
              <a:t>ماهی،</a:t>
            </a:r>
            <a:r>
              <a:rPr lang="fa-IR" sz="3300" b="1" dirty="0" smtClean="0">
                <a:cs typeface="B Mitra" pitchFamily="2" charset="-78"/>
              </a:rPr>
              <a:t> </a:t>
            </a:r>
            <a:r>
              <a:rPr lang="ar-SA" sz="3300" b="1" dirty="0" smtClean="0">
                <a:cs typeface="B Mitra" pitchFamily="2" charset="-78"/>
              </a:rPr>
              <a:t>تخم مرغ،</a:t>
            </a:r>
            <a:r>
              <a:rPr lang="fa-IR" sz="3300" b="1" dirty="0" smtClean="0">
                <a:cs typeface="B Mitra" pitchFamily="2" charset="-78"/>
              </a:rPr>
              <a:t> </a:t>
            </a:r>
            <a:r>
              <a:rPr lang="ar-SA" sz="3300" b="1" dirty="0" smtClean="0">
                <a:cs typeface="B Mitra" pitchFamily="2" charset="-78"/>
              </a:rPr>
              <a:t>باقلا،</a:t>
            </a:r>
            <a:r>
              <a:rPr lang="fa-IR" sz="3300" b="1" dirty="0" smtClean="0">
                <a:cs typeface="B Mitra" pitchFamily="2" charset="-78"/>
              </a:rPr>
              <a:t> </a:t>
            </a:r>
            <a:r>
              <a:rPr lang="ar-SA" sz="3300" b="1" dirty="0" smtClean="0">
                <a:cs typeface="B Mitra" pitchFamily="2" charset="-78"/>
              </a:rPr>
              <a:t>لوبیا</a:t>
            </a:r>
            <a:r>
              <a:rPr lang="fa-IR" sz="3300" b="1" dirty="0" smtClean="0">
                <a:cs typeface="B Mitra" pitchFamily="2" charset="-78"/>
              </a:rPr>
              <a:t> </a:t>
            </a:r>
            <a:r>
              <a:rPr lang="ar-SA" sz="3300" b="1" dirty="0" smtClean="0">
                <a:cs typeface="B Mitra" pitchFamily="2" charset="-78"/>
              </a:rPr>
              <a:t>ومغزها باید</a:t>
            </a:r>
            <a:r>
              <a:rPr lang="fa-IR" sz="3300" b="1" dirty="0" smtClean="0">
                <a:cs typeface="B Mitra" pitchFamily="2" charset="-78"/>
              </a:rPr>
              <a:t> </a:t>
            </a:r>
            <a:r>
              <a:rPr lang="ar-SA" sz="3300" b="1" dirty="0" smtClean="0">
                <a:cs typeface="B Mitra" pitchFamily="2" charset="-78"/>
              </a:rPr>
              <a:t>محدود شوند</a:t>
            </a:r>
            <a:r>
              <a:rPr lang="en-US" sz="3300" b="1" dirty="0" smtClean="0">
                <a:cs typeface="B Mitra" pitchFamily="2" charset="-78"/>
              </a:rPr>
              <a:t>.</a:t>
            </a:r>
          </a:p>
          <a:p>
            <a:endParaRPr lang="fa-IR"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5725" y="0"/>
            <a:ext cx="6432550"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wipe di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5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07504" y="116632"/>
            <a:ext cx="4464496" cy="1143000"/>
          </a:xfrm>
        </p:spPr>
        <p:txBody>
          <a:bodyPr/>
          <a:lstStyle/>
          <a:p>
            <a:r>
              <a:rPr lang="fa-IR" dirty="0" smtClean="0">
                <a:solidFill>
                  <a:schemeClr val="bg1"/>
                </a:solidFill>
                <a:cs typeface="B Titr" pitchFamily="2" charset="-78"/>
              </a:rPr>
              <a:t>باتشکرازشما عزیزان</a:t>
            </a:r>
            <a:endParaRPr lang="fa-IR" dirty="0">
              <a:solidFill>
                <a:schemeClr val="bg1"/>
              </a:solidFill>
              <a:cs typeface="B Titr" pitchFamily="2" charset="-78"/>
            </a:endParaRPr>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1" nodeType="afterEffect">
                                  <p:stCondLst>
                                    <p:cond delay="0"/>
                                  </p:stCondLst>
                                  <p:iterate type="lt">
                                    <p:tmAbs val="0"/>
                                  </p:iterate>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own Ribbon 2"/>
          <p:cNvSpPr/>
          <p:nvPr/>
        </p:nvSpPr>
        <p:spPr>
          <a:xfrm>
            <a:off x="1428728" y="214290"/>
            <a:ext cx="6286544" cy="1571636"/>
          </a:xfrm>
          <a:prstGeom prst="ribbon">
            <a:avLst>
              <a:gd name="adj1" fmla="val 16667"/>
              <a:gd name="adj2" fmla="val 6809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b="1" dirty="0" smtClean="0">
                <a:solidFill>
                  <a:schemeClr val="tx1"/>
                </a:solidFill>
              </a:rPr>
              <a:t>روش تعیین الگوی افزایش وزن</a:t>
            </a:r>
            <a:endParaRPr lang="fa-IR" sz="2800" b="1" dirty="0">
              <a:solidFill>
                <a:schemeClr val="tx1"/>
              </a:solidFill>
            </a:endParaRPr>
          </a:p>
        </p:txBody>
      </p:sp>
      <p:sp>
        <p:nvSpPr>
          <p:cNvPr id="6" name="Content Placeholder 5"/>
          <p:cNvSpPr>
            <a:spLocks noGrp="1"/>
          </p:cNvSpPr>
          <p:nvPr>
            <p:ph idx="1"/>
          </p:nvPr>
        </p:nvSpPr>
        <p:spPr>
          <a:xfrm>
            <a:off x="457200" y="2185844"/>
            <a:ext cx="8229600" cy="4251119"/>
          </a:xfrm>
        </p:spPr>
        <p:txBody>
          <a:bodyPr>
            <a:normAutofit lnSpcReduction="10000"/>
          </a:bodyPr>
          <a:lstStyle/>
          <a:p>
            <a:pPr>
              <a:buNone/>
            </a:pPr>
            <a:r>
              <a:rPr lang="fa-IR" dirty="0" smtClean="0"/>
              <a:t>   </a:t>
            </a:r>
            <a:r>
              <a:rPr lang="fa-IR" b="1" dirty="0" smtClean="0"/>
              <a:t>  </a:t>
            </a:r>
            <a:r>
              <a:rPr lang="fa-IR" b="1" dirty="0" smtClean="0">
                <a:solidFill>
                  <a:srgbClr val="FF0000"/>
                </a:solidFill>
              </a:rPr>
              <a:t>چندنکته</a:t>
            </a:r>
          </a:p>
          <a:p>
            <a:pPr>
              <a:lnSpc>
                <a:spcPct val="150000"/>
              </a:lnSpc>
              <a:buFont typeface="Wingdings" pitchFamily="2" charset="2"/>
              <a:buChar char="ü"/>
            </a:pPr>
            <a:r>
              <a:rPr lang="fa-IR" dirty="0" smtClean="0">
                <a:cs typeface="B Mitra" pitchFamily="2" charset="-78"/>
              </a:rPr>
              <a:t>افزایش وزن در3ماهه اول بارداری 2-0/5کیلوگرم است</a:t>
            </a:r>
          </a:p>
          <a:p>
            <a:pPr>
              <a:lnSpc>
                <a:spcPct val="150000"/>
              </a:lnSpc>
              <a:buFont typeface="Wingdings" pitchFamily="2" charset="2"/>
              <a:buChar char="ü"/>
            </a:pPr>
            <a:r>
              <a:rPr lang="fa-IR" dirty="0" smtClean="0">
                <a:cs typeface="B Mitra" pitchFamily="2" charset="-78"/>
              </a:rPr>
              <a:t>افزایش وزن مناسب جهت مادران دارای توده بدنی 35 یابیشتر توسط کارشناس تغذیه یامتخصص زنان تعیین می شود.</a:t>
            </a:r>
          </a:p>
          <a:p>
            <a:pPr>
              <a:lnSpc>
                <a:spcPct val="150000"/>
              </a:lnSpc>
              <a:buFont typeface="Wingdings" pitchFamily="2" charset="2"/>
              <a:buChar char="ü"/>
            </a:pPr>
            <a:r>
              <a:rPr lang="fa-IR" dirty="0" smtClean="0">
                <a:cs typeface="B Mitra" pitchFamily="2" charset="-78"/>
              </a:rPr>
              <a:t>درزنان کوتاه قد(کمتر از 150 سانتیمتر)افزایش وزن باید درمحدوده حداقل میزان دامنه درهر </a:t>
            </a:r>
            <a:r>
              <a:rPr lang="en-US" dirty="0" smtClean="0">
                <a:cs typeface="B Mitra" pitchFamily="2" charset="-78"/>
              </a:rPr>
              <a:t>BMI</a:t>
            </a:r>
            <a:r>
              <a:rPr lang="fa-IR" dirty="0" smtClean="0">
                <a:cs typeface="B Mitra" pitchFamily="2" charset="-78"/>
              </a:rPr>
              <a:t>باشد</a:t>
            </a:r>
            <a:r>
              <a:rPr lang="fa-IR" dirty="0" smtClean="0"/>
              <a:t>.</a:t>
            </a:r>
            <a:endParaRPr lang="fa-IR" dirty="0"/>
          </a:p>
        </p:txBody>
      </p:sp>
      <p:sp>
        <p:nvSpPr>
          <p:cNvPr id="8" name="Smiley Face 7"/>
          <p:cNvSpPr/>
          <p:nvPr/>
        </p:nvSpPr>
        <p:spPr>
          <a:xfrm>
            <a:off x="8215338" y="2142558"/>
            <a:ext cx="500066" cy="500066"/>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435280" cy="1143000"/>
          </a:xfrm>
        </p:spPr>
        <p:txBody>
          <a:bodyPr>
            <a:normAutofit/>
          </a:bodyPr>
          <a:lstStyle/>
          <a:p>
            <a:r>
              <a:rPr lang="fa-IR" sz="2000" b="1" dirty="0" smtClean="0">
                <a:solidFill>
                  <a:srgbClr val="0070C0"/>
                </a:solidFill>
                <a:cs typeface="B Titr" pitchFamily="2" charset="-78"/>
              </a:rPr>
              <a:t>میزان وزن گیری مادری که در سه ماهه اول بارداری (هفته 12-2 بارداری) مراجعه می کند:</a:t>
            </a:r>
            <a:endParaRPr lang="fa-IR" sz="2000" b="1" dirty="0">
              <a:solidFill>
                <a:srgbClr val="0070C0"/>
              </a:solidFill>
              <a:cs typeface="B Titr" pitchFamily="2" charset="-78"/>
            </a:endParaRPr>
          </a:p>
        </p:txBody>
      </p:sp>
      <p:sp>
        <p:nvSpPr>
          <p:cNvPr id="5" name="Content Placeholder 4"/>
          <p:cNvSpPr>
            <a:spLocks noGrp="1"/>
          </p:cNvSpPr>
          <p:nvPr>
            <p:ph idx="1"/>
          </p:nvPr>
        </p:nvSpPr>
        <p:spPr>
          <a:xfrm>
            <a:off x="457200" y="1214422"/>
            <a:ext cx="8229600" cy="5214974"/>
          </a:xfrm>
        </p:spPr>
        <p:txBody>
          <a:bodyPr>
            <a:normAutofit/>
          </a:bodyPr>
          <a:lstStyle/>
          <a:p>
            <a:r>
              <a:rPr lang="fa-IR" sz="2000" b="1" dirty="0">
                <a:latin typeface="Arial"/>
                <a:ea typeface="Calibri"/>
                <a:cs typeface="B Mitra"/>
              </a:rPr>
              <a:t>بهترین معیار تعیین محدوده ی وزن گیری مناسب مادران در باردار استفاده از نمایه ی توده بدنی (</a:t>
            </a:r>
            <a:r>
              <a:rPr lang="en-US" sz="2000" b="1" dirty="0">
                <a:latin typeface="Arial"/>
                <a:ea typeface="Calibri"/>
                <a:cs typeface="B Mitra"/>
              </a:rPr>
              <a:t>BMI</a:t>
            </a:r>
            <a:r>
              <a:rPr lang="fa-IR" sz="2000" b="1" dirty="0">
                <a:latin typeface="Arial"/>
                <a:ea typeface="Calibri"/>
                <a:cs typeface="B Mitra"/>
              </a:rPr>
              <a:t>) بر پایه ی وزن قبل از بارداری است</a:t>
            </a:r>
            <a:r>
              <a:rPr lang="fa-IR" sz="2000" b="1" dirty="0" smtClean="0">
                <a:latin typeface="Arial"/>
                <a:ea typeface="Calibri"/>
                <a:cs typeface="B Mitra"/>
              </a:rPr>
              <a:t>.</a:t>
            </a:r>
          </a:p>
          <a:p>
            <a:r>
              <a:rPr lang="fa-IR" sz="2000" b="1" dirty="0" smtClean="0">
                <a:latin typeface="Arial"/>
                <a:ea typeface="Calibri"/>
                <a:cs typeface="B Mitra"/>
              </a:rPr>
              <a:t>اگر </a:t>
            </a:r>
            <a:r>
              <a:rPr lang="fa-IR" sz="2000" b="1" dirty="0">
                <a:latin typeface="Arial"/>
                <a:ea typeface="Calibri"/>
                <a:cs typeface="B Mitra"/>
              </a:rPr>
              <a:t>وزن پیش از بارداری ثبت نشده باشد وزن مادر باردار در اولین مراجعه (طی 12 هفته اول بارداری) به عنوان وزن ابتدای بارداری در نظر گرفته می شود.به شرط این که در اثر تهوع و استفراغ بارداری کاهش وزن شدیدی نداشته باشد</a:t>
            </a:r>
            <a:r>
              <a:rPr lang="fa-IR" sz="2000" b="1" dirty="0" smtClean="0">
                <a:latin typeface="Arial"/>
                <a:ea typeface="Calibri"/>
                <a:cs typeface="B Mitra"/>
              </a:rPr>
              <a:t>.</a:t>
            </a:r>
          </a:p>
          <a:p>
            <a:pPr marL="0" indent="0">
              <a:buNone/>
            </a:pPr>
            <a:endParaRPr lang="fa-IR" sz="1800" dirty="0">
              <a:latin typeface="Arial"/>
              <a:ea typeface="Calibri"/>
              <a:cs typeface="B Mitra"/>
            </a:endParaRPr>
          </a:p>
          <a:p>
            <a:pPr marL="0" indent="0">
              <a:buNone/>
            </a:pPr>
            <a:r>
              <a:rPr lang="fa-IR" sz="1800" dirty="0" smtClean="0">
                <a:latin typeface="Arial"/>
                <a:ea typeface="Calibri"/>
                <a:cs typeface="B Titr" pitchFamily="2" charset="-78"/>
              </a:rPr>
              <a:t> </a:t>
            </a:r>
            <a:r>
              <a:rPr lang="fa-IR" sz="1800" b="1" dirty="0" smtClean="0">
                <a:solidFill>
                  <a:srgbClr val="0070C0"/>
                </a:solidFill>
                <a:cs typeface="B Titr" pitchFamily="2" charset="-78"/>
              </a:rPr>
              <a:t>میزان وزن گیری مادری که در سه ماهه دوم بارداری (هفته 25-13 بارداری) مراجعه می کند:</a:t>
            </a:r>
          </a:p>
          <a:p>
            <a:pPr>
              <a:buNone/>
            </a:pPr>
            <a:r>
              <a:rPr lang="fa-IR" sz="1800" b="1" dirty="0" smtClean="0">
                <a:cs typeface="B Mitra" pitchFamily="2" charset="-78"/>
              </a:rPr>
              <a:t>درصورتی که وزن قبل ازبارداری یاوزن سه ماهه اول بارداری ثبت نشده باشد:</a:t>
            </a:r>
          </a:p>
          <a:p>
            <a:pPr>
              <a:buNone/>
            </a:pPr>
            <a:r>
              <a:rPr lang="fa-IR" sz="1800" b="1" dirty="0" smtClean="0">
                <a:cs typeface="B Mitra" pitchFamily="2" charset="-78"/>
              </a:rPr>
              <a:t>1- میزان افزایش وزن مادر را از وزن فعلی اوکم میکنیم.</a:t>
            </a:r>
          </a:p>
          <a:p>
            <a:pPr>
              <a:buNone/>
            </a:pPr>
            <a:r>
              <a:rPr lang="fa-IR" sz="1800" b="1" dirty="0" smtClean="0">
                <a:cs typeface="B Mitra" pitchFamily="2" charset="-78"/>
              </a:rPr>
              <a:t>2-سپس نمایه توده بدنی رامحاسبه می کنیم.</a:t>
            </a:r>
          </a:p>
          <a:p>
            <a:pPr>
              <a:buNone/>
            </a:pPr>
            <a:r>
              <a:rPr lang="fa-IR" sz="1800" b="1" dirty="0" smtClean="0">
                <a:cs typeface="B Mitra" pitchFamily="2" charset="-78"/>
              </a:rPr>
              <a:t>3- تاکید برمراجعه مادر حداقل 2مرتبه و به فاصله دو هفته می نماییم.</a:t>
            </a:r>
          </a:p>
          <a:p>
            <a:pPr>
              <a:buNone/>
            </a:pPr>
            <a:endParaRPr lang="fa-IR" sz="1800" dirty="0" smtClean="0"/>
          </a:p>
          <a:p>
            <a:pPr algn="ctr">
              <a:buNone/>
            </a:pPr>
            <a:r>
              <a:rPr lang="fa-IR" sz="1800" b="1" dirty="0" smtClean="0">
                <a:solidFill>
                  <a:schemeClr val="accent6">
                    <a:lumMod val="75000"/>
                  </a:schemeClr>
                </a:solidFill>
              </a:rPr>
              <a:t>میزان افزایش وزن مادر درهفته های 25-13 بارداری</a:t>
            </a:r>
          </a:p>
          <a:p>
            <a:pPr>
              <a:buNone/>
            </a:pPr>
            <a:endParaRPr lang="fa-IR" sz="2000" dirty="0">
              <a:solidFill>
                <a:srgbClr val="0070C0"/>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763591485"/>
              </p:ext>
            </p:extLst>
          </p:nvPr>
        </p:nvGraphicFramePr>
        <p:xfrm>
          <a:off x="186248" y="5072074"/>
          <a:ext cx="8743470" cy="1010920"/>
        </p:xfrm>
        <a:graphic>
          <a:graphicData uri="http://schemas.openxmlformats.org/drawingml/2006/table">
            <a:tbl>
              <a:tblPr rtl="1" firstRow="1" bandRow="1">
                <a:tableStyleId>{21E4AEA4-8DFA-4A89-87EB-49C32662AFE0}</a:tableStyleId>
              </a:tblPr>
              <a:tblGrid>
                <a:gridCol w="1932156"/>
                <a:gridCol w="471704"/>
                <a:gridCol w="553912"/>
                <a:gridCol w="597214"/>
                <a:gridCol w="497640"/>
                <a:gridCol w="569080"/>
                <a:gridCol w="456536"/>
                <a:gridCol w="540944"/>
                <a:gridCol w="525776"/>
                <a:gridCol w="525776"/>
                <a:gridCol w="499840"/>
                <a:gridCol w="512808"/>
                <a:gridCol w="497640"/>
                <a:gridCol w="562444"/>
              </a:tblGrid>
              <a:tr h="370840">
                <a:tc>
                  <a:txBody>
                    <a:bodyPr/>
                    <a:lstStyle/>
                    <a:p>
                      <a:pPr rtl="1"/>
                      <a:r>
                        <a:rPr lang="fa-IR" b="1" dirty="0" smtClean="0">
                          <a:cs typeface="B Mitra" pitchFamily="2" charset="-78"/>
                        </a:rPr>
                        <a:t>هفته بارداری</a:t>
                      </a:r>
                      <a:endParaRPr lang="fa-IR" b="1" dirty="0">
                        <a:cs typeface="B Mitra" pitchFamily="2" charset="-78"/>
                      </a:endParaRPr>
                    </a:p>
                  </a:txBody>
                  <a:tcPr/>
                </a:tc>
                <a:tc>
                  <a:txBody>
                    <a:bodyPr/>
                    <a:lstStyle/>
                    <a:p>
                      <a:pPr rtl="1"/>
                      <a:r>
                        <a:rPr lang="fa-IR" b="1" dirty="0" smtClean="0">
                          <a:cs typeface="B Mitra" pitchFamily="2" charset="-78"/>
                        </a:rPr>
                        <a:t>13</a:t>
                      </a:r>
                      <a:endParaRPr lang="fa-IR" b="1" dirty="0">
                        <a:cs typeface="B Mitra" pitchFamily="2" charset="-78"/>
                      </a:endParaRPr>
                    </a:p>
                  </a:txBody>
                  <a:tcPr/>
                </a:tc>
                <a:tc>
                  <a:txBody>
                    <a:bodyPr/>
                    <a:lstStyle/>
                    <a:p>
                      <a:pPr rtl="1"/>
                      <a:r>
                        <a:rPr lang="fa-IR" b="1" dirty="0" smtClean="0">
                          <a:cs typeface="B Mitra" pitchFamily="2" charset="-78"/>
                        </a:rPr>
                        <a:t>14</a:t>
                      </a:r>
                      <a:endParaRPr lang="fa-IR" b="1" dirty="0">
                        <a:cs typeface="B Mitra" pitchFamily="2" charset="-78"/>
                      </a:endParaRPr>
                    </a:p>
                  </a:txBody>
                  <a:tcPr/>
                </a:tc>
                <a:tc>
                  <a:txBody>
                    <a:bodyPr/>
                    <a:lstStyle/>
                    <a:p>
                      <a:pPr rtl="1"/>
                      <a:r>
                        <a:rPr lang="fa-IR" b="1" dirty="0" smtClean="0">
                          <a:cs typeface="B Mitra" pitchFamily="2" charset="-78"/>
                        </a:rPr>
                        <a:t>15</a:t>
                      </a:r>
                      <a:endParaRPr lang="fa-IR" b="1" dirty="0">
                        <a:cs typeface="B Mitra" pitchFamily="2" charset="-78"/>
                      </a:endParaRPr>
                    </a:p>
                  </a:txBody>
                  <a:tcPr/>
                </a:tc>
                <a:tc>
                  <a:txBody>
                    <a:bodyPr/>
                    <a:lstStyle/>
                    <a:p>
                      <a:pPr rtl="1"/>
                      <a:r>
                        <a:rPr lang="fa-IR" b="1" dirty="0" smtClean="0">
                          <a:cs typeface="B Mitra" pitchFamily="2" charset="-78"/>
                        </a:rPr>
                        <a:t>16</a:t>
                      </a:r>
                      <a:endParaRPr lang="fa-IR" b="1" dirty="0">
                        <a:cs typeface="B Mitra" pitchFamily="2" charset="-78"/>
                      </a:endParaRPr>
                    </a:p>
                  </a:txBody>
                  <a:tcPr/>
                </a:tc>
                <a:tc>
                  <a:txBody>
                    <a:bodyPr/>
                    <a:lstStyle/>
                    <a:p>
                      <a:pPr rtl="1"/>
                      <a:r>
                        <a:rPr lang="fa-IR" b="1" dirty="0" smtClean="0">
                          <a:cs typeface="B Mitra" pitchFamily="2" charset="-78"/>
                        </a:rPr>
                        <a:t>17</a:t>
                      </a:r>
                      <a:endParaRPr lang="fa-IR" b="1" dirty="0">
                        <a:cs typeface="B Mitra" pitchFamily="2" charset="-78"/>
                      </a:endParaRPr>
                    </a:p>
                  </a:txBody>
                  <a:tcPr/>
                </a:tc>
                <a:tc>
                  <a:txBody>
                    <a:bodyPr/>
                    <a:lstStyle/>
                    <a:p>
                      <a:pPr rtl="1"/>
                      <a:r>
                        <a:rPr lang="fa-IR" b="1" dirty="0" smtClean="0">
                          <a:cs typeface="B Mitra" pitchFamily="2" charset="-78"/>
                        </a:rPr>
                        <a:t>18</a:t>
                      </a:r>
                      <a:endParaRPr lang="fa-IR" b="1" dirty="0">
                        <a:cs typeface="B Mitra" pitchFamily="2" charset="-78"/>
                      </a:endParaRPr>
                    </a:p>
                  </a:txBody>
                  <a:tcPr/>
                </a:tc>
                <a:tc>
                  <a:txBody>
                    <a:bodyPr/>
                    <a:lstStyle/>
                    <a:p>
                      <a:pPr rtl="1"/>
                      <a:r>
                        <a:rPr lang="fa-IR" b="1" dirty="0" smtClean="0">
                          <a:cs typeface="B Mitra" pitchFamily="2" charset="-78"/>
                        </a:rPr>
                        <a:t>19</a:t>
                      </a:r>
                      <a:endParaRPr lang="fa-IR" b="1" dirty="0">
                        <a:cs typeface="B Mitra" pitchFamily="2" charset="-78"/>
                      </a:endParaRPr>
                    </a:p>
                  </a:txBody>
                  <a:tcPr/>
                </a:tc>
                <a:tc>
                  <a:txBody>
                    <a:bodyPr/>
                    <a:lstStyle/>
                    <a:p>
                      <a:pPr rtl="1"/>
                      <a:r>
                        <a:rPr lang="fa-IR" b="1" dirty="0" smtClean="0">
                          <a:cs typeface="B Mitra" pitchFamily="2" charset="-78"/>
                        </a:rPr>
                        <a:t>20</a:t>
                      </a:r>
                      <a:endParaRPr lang="fa-IR" b="1" dirty="0">
                        <a:cs typeface="B Mitra" pitchFamily="2" charset="-78"/>
                      </a:endParaRPr>
                    </a:p>
                  </a:txBody>
                  <a:tcPr/>
                </a:tc>
                <a:tc>
                  <a:txBody>
                    <a:bodyPr/>
                    <a:lstStyle/>
                    <a:p>
                      <a:pPr rtl="1"/>
                      <a:r>
                        <a:rPr lang="fa-IR" b="1" dirty="0" smtClean="0">
                          <a:cs typeface="B Mitra" pitchFamily="2" charset="-78"/>
                        </a:rPr>
                        <a:t>21</a:t>
                      </a:r>
                      <a:endParaRPr lang="fa-IR" b="1" dirty="0">
                        <a:cs typeface="B Mitra" pitchFamily="2" charset="-78"/>
                      </a:endParaRPr>
                    </a:p>
                  </a:txBody>
                  <a:tcPr/>
                </a:tc>
                <a:tc>
                  <a:txBody>
                    <a:bodyPr/>
                    <a:lstStyle/>
                    <a:p>
                      <a:pPr rtl="1"/>
                      <a:r>
                        <a:rPr lang="fa-IR" b="1" dirty="0" smtClean="0">
                          <a:cs typeface="B Mitra" pitchFamily="2" charset="-78"/>
                        </a:rPr>
                        <a:t>22</a:t>
                      </a:r>
                      <a:endParaRPr lang="fa-IR" b="1" dirty="0">
                        <a:cs typeface="B Mitra" pitchFamily="2" charset="-78"/>
                      </a:endParaRPr>
                    </a:p>
                  </a:txBody>
                  <a:tcPr/>
                </a:tc>
                <a:tc>
                  <a:txBody>
                    <a:bodyPr/>
                    <a:lstStyle/>
                    <a:p>
                      <a:pPr rtl="1"/>
                      <a:r>
                        <a:rPr lang="fa-IR" b="1" dirty="0" smtClean="0">
                          <a:cs typeface="B Mitra" pitchFamily="2" charset="-78"/>
                        </a:rPr>
                        <a:t>23</a:t>
                      </a:r>
                      <a:endParaRPr lang="fa-IR" b="1" dirty="0">
                        <a:cs typeface="B Mitra" pitchFamily="2" charset="-78"/>
                      </a:endParaRPr>
                    </a:p>
                  </a:txBody>
                  <a:tcPr/>
                </a:tc>
                <a:tc>
                  <a:txBody>
                    <a:bodyPr/>
                    <a:lstStyle/>
                    <a:p>
                      <a:pPr rtl="1"/>
                      <a:r>
                        <a:rPr lang="fa-IR" b="1" dirty="0" smtClean="0">
                          <a:cs typeface="B Mitra" pitchFamily="2" charset="-78"/>
                        </a:rPr>
                        <a:t>24</a:t>
                      </a:r>
                      <a:endParaRPr lang="fa-IR" b="1" dirty="0">
                        <a:cs typeface="B Mitra" pitchFamily="2" charset="-78"/>
                      </a:endParaRPr>
                    </a:p>
                  </a:txBody>
                  <a:tcPr/>
                </a:tc>
                <a:tc>
                  <a:txBody>
                    <a:bodyPr/>
                    <a:lstStyle/>
                    <a:p>
                      <a:pPr rtl="1"/>
                      <a:r>
                        <a:rPr lang="fa-IR" b="1" dirty="0" smtClean="0">
                          <a:cs typeface="B Mitra" pitchFamily="2" charset="-78"/>
                        </a:rPr>
                        <a:t>25</a:t>
                      </a:r>
                      <a:endParaRPr lang="fa-IR" b="1" dirty="0">
                        <a:cs typeface="B Mitra" pitchFamily="2" charset="-78"/>
                      </a:endParaRPr>
                    </a:p>
                  </a:txBody>
                  <a:tcPr/>
                </a:tc>
              </a:tr>
              <a:tr h="370840">
                <a:tc>
                  <a:txBody>
                    <a:bodyPr/>
                    <a:lstStyle/>
                    <a:p>
                      <a:pPr rtl="1"/>
                      <a:r>
                        <a:rPr lang="fa-IR" b="1" dirty="0" smtClean="0">
                          <a:cs typeface="B Mitra" pitchFamily="2" charset="-78"/>
                        </a:rPr>
                        <a:t>میزان افزایش وزن ازابتدای بارداری</a:t>
                      </a:r>
                      <a:endParaRPr lang="fa-IR" b="1" dirty="0">
                        <a:cs typeface="B Mitra" pitchFamily="2" charset="-78"/>
                      </a:endParaRPr>
                    </a:p>
                  </a:txBody>
                  <a:tcPr/>
                </a:tc>
                <a:tc>
                  <a:txBody>
                    <a:bodyPr/>
                    <a:lstStyle/>
                    <a:p>
                      <a:pPr rtl="1"/>
                      <a:r>
                        <a:rPr lang="fa-IR" b="1" dirty="0" smtClean="0">
                          <a:cs typeface="B Mitra" pitchFamily="2" charset="-78"/>
                        </a:rPr>
                        <a:t>1</a:t>
                      </a:r>
                      <a:endParaRPr lang="fa-IR" b="1" dirty="0">
                        <a:cs typeface="B Mitra" pitchFamily="2" charset="-78"/>
                      </a:endParaRPr>
                    </a:p>
                  </a:txBody>
                  <a:tcPr/>
                </a:tc>
                <a:tc>
                  <a:txBody>
                    <a:bodyPr/>
                    <a:lstStyle/>
                    <a:p>
                      <a:pPr rtl="1"/>
                      <a:r>
                        <a:rPr lang="fa-IR" b="1" dirty="0" smtClean="0">
                          <a:cs typeface="B Mitra" pitchFamily="2" charset="-78"/>
                        </a:rPr>
                        <a:t>1/4</a:t>
                      </a:r>
                      <a:endParaRPr lang="fa-IR" b="1" dirty="0">
                        <a:cs typeface="B Mitra" pitchFamily="2" charset="-78"/>
                      </a:endParaRPr>
                    </a:p>
                  </a:txBody>
                  <a:tcPr/>
                </a:tc>
                <a:tc>
                  <a:txBody>
                    <a:bodyPr/>
                    <a:lstStyle/>
                    <a:p>
                      <a:pPr algn="r" rtl="1"/>
                      <a:r>
                        <a:rPr lang="fa-IR" b="1" dirty="0" smtClean="0">
                          <a:cs typeface="B Mitra" pitchFamily="2" charset="-78"/>
                        </a:rPr>
                        <a:t>1/8</a:t>
                      </a:r>
                      <a:endParaRPr lang="fa-IR" b="1" dirty="0">
                        <a:cs typeface="B Mitra" pitchFamily="2" charset="-78"/>
                      </a:endParaRPr>
                    </a:p>
                  </a:txBody>
                  <a:tcPr/>
                </a:tc>
                <a:tc>
                  <a:txBody>
                    <a:bodyPr/>
                    <a:lstStyle/>
                    <a:p>
                      <a:pPr rtl="1"/>
                      <a:r>
                        <a:rPr lang="fa-IR" b="1" dirty="0" smtClean="0">
                          <a:cs typeface="B Mitra" pitchFamily="2" charset="-78"/>
                        </a:rPr>
                        <a:t>2/2</a:t>
                      </a:r>
                      <a:endParaRPr lang="fa-IR" b="1" dirty="0">
                        <a:cs typeface="B Mitra" pitchFamily="2" charset="-78"/>
                      </a:endParaRPr>
                    </a:p>
                  </a:txBody>
                  <a:tcPr/>
                </a:tc>
                <a:tc>
                  <a:txBody>
                    <a:bodyPr/>
                    <a:lstStyle/>
                    <a:p>
                      <a:pPr rtl="1"/>
                      <a:r>
                        <a:rPr lang="fa-IR" b="1" dirty="0" smtClean="0">
                          <a:cs typeface="B Mitra" pitchFamily="2" charset="-78"/>
                        </a:rPr>
                        <a:t>2/6</a:t>
                      </a:r>
                      <a:endParaRPr lang="fa-IR" b="1" dirty="0">
                        <a:cs typeface="B Mitra" pitchFamily="2" charset="-78"/>
                      </a:endParaRPr>
                    </a:p>
                  </a:txBody>
                  <a:tcPr/>
                </a:tc>
                <a:tc>
                  <a:txBody>
                    <a:bodyPr/>
                    <a:lstStyle/>
                    <a:p>
                      <a:pPr rtl="1"/>
                      <a:r>
                        <a:rPr lang="fa-IR" b="1" dirty="0" smtClean="0">
                          <a:cs typeface="B Mitra" pitchFamily="2" charset="-78"/>
                        </a:rPr>
                        <a:t>3</a:t>
                      </a:r>
                      <a:endParaRPr lang="fa-IR" b="1" dirty="0">
                        <a:cs typeface="B Mitra" pitchFamily="2" charset="-78"/>
                      </a:endParaRPr>
                    </a:p>
                  </a:txBody>
                  <a:tcPr/>
                </a:tc>
                <a:tc>
                  <a:txBody>
                    <a:bodyPr/>
                    <a:lstStyle/>
                    <a:p>
                      <a:pPr rtl="1"/>
                      <a:r>
                        <a:rPr lang="fa-IR" b="1" dirty="0" smtClean="0">
                          <a:cs typeface="B Mitra" pitchFamily="2" charset="-78"/>
                        </a:rPr>
                        <a:t>3/4</a:t>
                      </a:r>
                      <a:endParaRPr lang="fa-IR" b="1" dirty="0">
                        <a:cs typeface="B Mitra" pitchFamily="2" charset="-78"/>
                      </a:endParaRPr>
                    </a:p>
                  </a:txBody>
                  <a:tcPr/>
                </a:tc>
                <a:tc>
                  <a:txBody>
                    <a:bodyPr/>
                    <a:lstStyle/>
                    <a:p>
                      <a:pPr rtl="1"/>
                      <a:r>
                        <a:rPr lang="fa-IR" b="1" dirty="0" smtClean="0">
                          <a:cs typeface="B Mitra" pitchFamily="2" charset="-78"/>
                        </a:rPr>
                        <a:t>3/8</a:t>
                      </a:r>
                      <a:endParaRPr lang="fa-IR" b="1" dirty="0">
                        <a:cs typeface="B Mitra" pitchFamily="2" charset="-78"/>
                      </a:endParaRPr>
                    </a:p>
                  </a:txBody>
                  <a:tcPr/>
                </a:tc>
                <a:tc>
                  <a:txBody>
                    <a:bodyPr/>
                    <a:lstStyle/>
                    <a:p>
                      <a:pPr rtl="1"/>
                      <a:r>
                        <a:rPr lang="fa-IR" b="1" dirty="0" smtClean="0">
                          <a:cs typeface="B Mitra" pitchFamily="2" charset="-78"/>
                        </a:rPr>
                        <a:t>4/2</a:t>
                      </a:r>
                      <a:endParaRPr lang="fa-IR" b="1" dirty="0">
                        <a:cs typeface="B Mitra" pitchFamily="2" charset="-78"/>
                      </a:endParaRPr>
                    </a:p>
                  </a:txBody>
                  <a:tcPr/>
                </a:tc>
                <a:tc>
                  <a:txBody>
                    <a:bodyPr/>
                    <a:lstStyle/>
                    <a:p>
                      <a:pPr rtl="1"/>
                      <a:r>
                        <a:rPr lang="fa-IR" b="1" dirty="0" smtClean="0">
                          <a:cs typeface="B Mitra" pitchFamily="2" charset="-78"/>
                        </a:rPr>
                        <a:t>4/6</a:t>
                      </a:r>
                      <a:endParaRPr lang="fa-IR" b="1" dirty="0">
                        <a:cs typeface="B Mitra" pitchFamily="2" charset="-78"/>
                      </a:endParaRPr>
                    </a:p>
                  </a:txBody>
                  <a:tcPr/>
                </a:tc>
                <a:tc>
                  <a:txBody>
                    <a:bodyPr/>
                    <a:lstStyle/>
                    <a:p>
                      <a:pPr rtl="1"/>
                      <a:r>
                        <a:rPr lang="fa-IR" b="1" dirty="0" smtClean="0">
                          <a:cs typeface="B Mitra" pitchFamily="2" charset="-78"/>
                        </a:rPr>
                        <a:t>5</a:t>
                      </a:r>
                      <a:endParaRPr lang="fa-IR" b="1" dirty="0">
                        <a:cs typeface="B Mitra" pitchFamily="2" charset="-78"/>
                      </a:endParaRPr>
                    </a:p>
                  </a:txBody>
                  <a:tcPr/>
                </a:tc>
                <a:tc>
                  <a:txBody>
                    <a:bodyPr/>
                    <a:lstStyle/>
                    <a:p>
                      <a:pPr rtl="1"/>
                      <a:r>
                        <a:rPr lang="fa-IR" b="1" dirty="0" smtClean="0">
                          <a:cs typeface="B Mitra" pitchFamily="2" charset="-78"/>
                        </a:rPr>
                        <a:t>5/4</a:t>
                      </a:r>
                      <a:endParaRPr lang="fa-IR" b="1" dirty="0">
                        <a:cs typeface="B Mitra" pitchFamily="2" charset="-78"/>
                      </a:endParaRPr>
                    </a:p>
                  </a:txBody>
                  <a:tcPr/>
                </a:tc>
                <a:tc>
                  <a:txBody>
                    <a:bodyPr/>
                    <a:lstStyle/>
                    <a:p>
                      <a:pPr rtl="1"/>
                      <a:r>
                        <a:rPr lang="fa-IR" b="1" dirty="0" smtClean="0">
                          <a:cs typeface="B Mitra" pitchFamily="2" charset="-78"/>
                        </a:rPr>
                        <a:t>5/8</a:t>
                      </a:r>
                      <a:endParaRPr lang="fa-IR" b="1" dirty="0">
                        <a:cs typeface="B Mitra" pitchFamily="2" charset="-78"/>
                      </a:endParaRPr>
                    </a:p>
                  </a:txBody>
                  <a:tcPr/>
                </a:tc>
              </a:tr>
            </a:tbl>
          </a:graphicData>
        </a:graphic>
      </p:graphicFrame>
    </p:spTree>
  </p:cSld>
  <p:clrMapOvr>
    <a:masterClrMapping/>
  </p:clrMapOvr>
  <p:transition spd="slow">
    <p:newsfla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2800" b="1" dirty="0" smtClean="0">
                <a:solidFill>
                  <a:srgbClr val="FF0000"/>
                </a:solidFill>
                <a:cs typeface="B Titr" pitchFamily="2" charset="-78"/>
              </a:rPr>
              <a:t>میزان افزایش وزن برای مادران نوجوان (زیر19سال)</a:t>
            </a:r>
            <a:endParaRPr lang="fa-IR" sz="2800" b="1" dirty="0">
              <a:solidFill>
                <a:srgbClr val="FF0000"/>
              </a:solidFill>
              <a:cs typeface="B Titr" pitchFamily="2" charset="-78"/>
            </a:endParaRPr>
          </a:p>
        </p:txBody>
      </p:sp>
      <p:sp>
        <p:nvSpPr>
          <p:cNvPr id="3" name="Content Placeholder 2"/>
          <p:cNvSpPr>
            <a:spLocks noGrp="1"/>
          </p:cNvSpPr>
          <p:nvPr>
            <p:ph idx="1"/>
          </p:nvPr>
        </p:nvSpPr>
        <p:spPr>
          <a:xfrm>
            <a:off x="457200" y="1600200"/>
            <a:ext cx="8229600" cy="4972072"/>
          </a:xfrm>
        </p:spPr>
        <p:txBody>
          <a:bodyPr>
            <a:normAutofit/>
          </a:bodyPr>
          <a:lstStyle/>
          <a:p>
            <a:pPr>
              <a:buNone/>
            </a:pPr>
            <a:r>
              <a:rPr lang="fa-IR" sz="2400" dirty="0" smtClean="0">
                <a:cs typeface="B Mitra" pitchFamily="2" charset="-78"/>
              </a:rPr>
              <a:t>نمایه توده بدنی قبل ازبارداری مادران زیر 19سال بااستفاده از جدول </a:t>
            </a:r>
            <a:r>
              <a:rPr lang="en-US" sz="2400" dirty="0" smtClean="0">
                <a:cs typeface="B Mitra" pitchFamily="2" charset="-78"/>
              </a:rPr>
              <a:t>Z-scores </a:t>
            </a:r>
            <a:r>
              <a:rPr lang="fa-IR" sz="2400" dirty="0" smtClean="0">
                <a:cs typeface="B Mitra" pitchFamily="2" charset="-78"/>
              </a:rPr>
              <a:t>براساس سن طبق مرجع </a:t>
            </a:r>
            <a:r>
              <a:rPr lang="en-US" sz="2400" dirty="0" smtClean="0">
                <a:cs typeface="B Mitra" pitchFamily="2" charset="-78"/>
              </a:rPr>
              <a:t>Who</a:t>
            </a:r>
            <a:r>
              <a:rPr lang="fa-IR" sz="2400" dirty="0" smtClean="0">
                <a:cs typeface="B Mitra" pitchFamily="2" charset="-78"/>
              </a:rPr>
              <a:t>مقایسه ومحاسبه می شود.</a:t>
            </a:r>
          </a:p>
          <a:p>
            <a:pPr>
              <a:buNone/>
            </a:pPr>
            <a:endParaRPr lang="fa-IR" sz="1800" dirty="0" smtClean="0"/>
          </a:p>
          <a:p>
            <a:pPr>
              <a:buNone/>
            </a:pPr>
            <a:endParaRPr lang="fa-IR" sz="1800" dirty="0" smtClean="0"/>
          </a:p>
          <a:p>
            <a:pPr>
              <a:buNone/>
            </a:pPr>
            <a:endParaRPr lang="fa-IR" sz="1800" dirty="0" smtClean="0"/>
          </a:p>
          <a:p>
            <a:pPr>
              <a:buNone/>
            </a:pPr>
            <a:endParaRPr lang="fa-IR" sz="1800" dirty="0" smtClean="0"/>
          </a:p>
          <a:p>
            <a:pPr>
              <a:buNone/>
            </a:pPr>
            <a:endParaRPr lang="fa-IR" sz="1800" dirty="0" smtClean="0"/>
          </a:p>
          <a:p>
            <a:pPr>
              <a:buNone/>
            </a:pPr>
            <a:endParaRPr lang="fa-IR" sz="1800" dirty="0" smtClean="0"/>
          </a:p>
          <a:p>
            <a:pPr>
              <a:buNone/>
            </a:pPr>
            <a:endParaRPr lang="fa-IR" sz="1800" dirty="0" smtClean="0"/>
          </a:p>
          <a:p>
            <a:pPr>
              <a:buNone/>
            </a:pPr>
            <a:endParaRPr lang="fa-IR" sz="1800" dirty="0" smtClean="0"/>
          </a:p>
          <a:p>
            <a:pPr>
              <a:buNone/>
            </a:pPr>
            <a:endParaRPr lang="fa-IR" sz="1800" dirty="0" smtClean="0"/>
          </a:p>
          <a:p>
            <a:pPr>
              <a:buNone/>
            </a:pPr>
            <a:endParaRPr lang="fa-IR" sz="1800" dirty="0" smtClean="0"/>
          </a:p>
          <a:p>
            <a:pPr>
              <a:buNone/>
            </a:pPr>
            <a:endParaRPr lang="fa-IR" sz="1800" dirty="0" smtClean="0"/>
          </a:p>
          <a:p>
            <a:pPr>
              <a:buNone/>
            </a:pPr>
            <a:endParaRPr lang="fa-IR" sz="1800" dirty="0" smtClean="0"/>
          </a:p>
        </p:txBody>
      </p:sp>
      <p:graphicFrame>
        <p:nvGraphicFramePr>
          <p:cNvPr id="4" name="Table 3"/>
          <p:cNvGraphicFramePr>
            <a:graphicFrameLocks noGrp="1"/>
          </p:cNvGraphicFramePr>
          <p:nvPr>
            <p:extLst>
              <p:ext uri="{D42A27DB-BD31-4B8C-83A1-F6EECF244321}">
                <p14:modId xmlns:p14="http://schemas.microsoft.com/office/powerpoint/2010/main" val="2305361732"/>
              </p:ext>
            </p:extLst>
          </p:nvPr>
        </p:nvGraphicFramePr>
        <p:xfrm>
          <a:off x="467544" y="2500306"/>
          <a:ext cx="8208912" cy="3448976"/>
        </p:xfrm>
        <a:graphic>
          <a:graphicData uri="http://schemas.openxmlformats.org/drawingml/2006/table">
            <a:tbl>
              <a:tblPr rtl="1" firstRow="1" bandRow="1">
                <a:tableStyleId>{F5AB1C69-6EDB-4FF4-983F-18BD219EF322}</a:tableStyleId>
              </a:tblPr>
              <a:tblGrid>
                <a:gridCol w="1507436"/>
                <a:gridCol w="1910330"/>
                <a:gridCol w="2088204"/>
                <a:gridCol w="2702942"/>
              </a:tblGrid>
              <a:tr h="1302612">
                <a:tc>
                  <a:txBody>
                    <a:bodyPr/>
                    <a:lstStyle/>
                    <a:p>
                      <a:pPr algn="ctr" rtl="1"/>
                      <a:r>
                        <a:rPr lang="fa-IR" sz="2000" dirty="0" smtClean="0">
                          <a:cs typeface="B Titr" pitchFamily="2" charset="-78"/>
                        </a:rPr>
                        <a:t>وضعیت تغذیه </a:t>
                      </a:r>
                      <a:endParaRPr lang="fa-IR" sz="2000" dirty="0">
                        <a:cs typeface="B Titr" pitchFamily="2" charset="-78"/>
                      </a:endParaRPr>
                    </a:p>
                  </a:txBody>
                  <a:tcPr/>
                </a:tc>
                <a:tc>
                  <a:txBody>
                    <a:bodyPr/>
                    <a:lstStyle/>
                    <a:p>
                      <a:pPr algn="ctr" rtl="1"/>
                      <a:r>
                        <a:rPr lang="en-US" sz="2000" dirty="0" smtClean="0">
                          <a:cs typeface="B Titr" pitchFamily="2" charset="-78"/>
                        </a:rPr>
                        <a:t>Z-scores</a:t>
                      </a:r>
                      <a:endParaRPr lang="fa-IR" sz="2000" dirty="0">
                        <a:cs typeface="B Titr" pitchFamily="2" charset="-78"/>
                      </a:endParaRPr>
                    </a:p>
                  </a:txBody>
                  <a:tcPr/>
                </a:tc>
                <a:tc>
                  <a:txBody>
                    <a:bodyPr/>
                    <a:lstStyle/>
                    <a:p>
                      <a:pPr algn="ctr" rtl="1"/>
                      <a:r>
                        <a:rPr lang="fa-IR" sz="2000" dirty="0" smtClean="0">
                          <a:cs typeface="B Titr" pitchFamily="2" charset="-78"/>
                        </a:rPr>
                        <a:t>محدوده مجاز افزایش وزن </a:t>
                      </a:r>
                      <a:r>
                        <a:rPr lang="en-US" sz="2000" dirty="0" smtClean="0">
                          <a:cs typeface="B Titr" pitchFamily="2" charset="-78"/>
                        </a:rPr>
                        <a:t>kg</a:t>
                      </a:r>
                      <a:endParaRPr lang="fa-IR" sz="2000" dirty="0">
                        <a:cs typeface="B Titr" pitchFamily="2" charset="-78"/>
                      </a:endParaRPr>
                    </a:p>
                  </a:txBody>
                  <a:tcPr/>
                </a:tc>
                <a:tc>
                  <a:txBody>
                    <a:bodyPr/>
                    <a:lstStyle/>
                    <a:p>
                      <a:pPr algn="ctr" rtl="1"/>
                      <a:r>
                        <a:rPr lang="fa-IR" sz="2000" dirty="0" smtClean="0">
                          <a:cs typeface="B Titr" pitchFamily="2" charset="-78"/>
                        </a:rPr>
                        <a:t>افزایش</a:t>
                      </a:r>
                      <a:r>
                        <a:rPr lang="fa-IR" sz="2000" baseline="0" dirty="0" smtClean="0">
                          <a:cs typeface="B Titr" pitchFamily="2" charset="-78"/>
                        </a:rPr>
                        <a:t> وزن از ابتدای هفته 13 بارداری به بعد(هفته/</a:t>
                      </a:r>
                      <a:r>
                        <a:rPr lang="en-US" sz="2000" baseline="0" dirty="0" smtClean="0">
                          <a:cs typeface="B Titr" pitchFamily="2" charset="-78"/>
                        </a:rPr>
                        <a:t>kg</a:t>
                      </a:r>
                      <a:r>
                        <a:rPr lang="fa-IR" sz="2000" baseline="0" dirty="0" smtClean="0">
                          <a:cs typeface="B Titr" pitchFamily="2" charset="-78"/>
                        </a:rPr>
                        <a:t>)</a:t>
                      </a:r>
                      <a:endParaRPr lang="fa-IR" sz="2000" dirty="0">
                        <a:cs typeface="B Titr" pitchFamily="2" charset="-78"/>
                      </a:endParaRPr>
                    </a:p>
                  </a:txBody>
                  <a:tcPr/>
                </a:tc>
              </a:tr>
              <a:tr h="536591">
                <a:tc>
                  <a:txBody>
                    <a:bodyPr/>
                    <a:lstStyle/>
                    <a:p>
                      <a:pPr algn="ctr" rtl="1"/>
                      <a:r>
                        <a:rPr lang="fa-IR" sz="2000" dirty="0" smtClean="0">
                          <a:cs typeface="B Titr" pitchFamily="2" charset="-78"/>
                        </a:rPr>
                        <a:t>کم وزن</a:t>
                      </a:r>
                      <a:endParaRPr lang="fa-IR" sz="2000" dirty="0">
                        <a:cs typeface="B Titr" pitchFamily="2" charset="-78"/>
                      </a:endParaRPr>
                    </a:p>
                  </a:txBody>
                  <a:tcPr/>
                </a:tc>
                <a:tc>
                  <a:txBody>
                    <a:bodyPr/>
                    <a:lstStyle/>
                    <a:p>
                      <a:pPr algn="ctr" rtl="1"/>
                      <a:r>
                        <a:rPr lang="fa-IR" sz="2000" dirty="0" smtClean="0">
                          <a:cs typeface="B Titr" pitchFamily="2" charset="-78"/>
                        </a:rPr>
                        <a:t>کمتراز 1-</a:t>
                      </a:r>
                    </a:p>
                  </a:txBody>
                  <a:tcPr/>
                </a:tc>
                <a:tc>
                  <a:txBody>
                    <a:bodyPr/>
                    <a:lstStyle/>
                    <a:p>
                      <a:pPr algn="ctr" rtl="1"/>
                      <a:r>
                        <a:rPr lang="fa-IR" sz="2000" dirty="0" smtClean="0">
                          <a:cs typeface="B Titr" pitchFamily="2" charset="-78"/>
                        </a:rPr>
                        <a:t>18-12.5</a:t>
                      </a:r>
                      <a:endParaRPr lang="fa-IR" sz="2000" dirty="0">
                        <a:cs typeface="B Titr" pitchFamily="2" charset="-78"/>
                      </a:endParaRPr>
                    </a:p>
                  </a:txBody>
                  <a:tcPr/>
                </a:tc>
                <a:tc>
                  <a:txBody>
                    <a:bodyPr/>
                    <a:lstStyle/>
                    <a:p>
                      <a:pPr algn="ctr" rtl="1"/>
                      <a:r>
                        <a:rPr lang="fa-IR" sz="2000" dirty="0" smtClean="0">
                          <a:cs typeface="B Titr" pitchFamily="2" charset="-78"/>
                        </a:rPr>
                        <a:t>0/5</a:t>
                      </a:r>
                      <a:endParaRPr lang="fa-IR" sz="2000" dirty="0">
                        <a:cs typeface="B Titr" pitchFamily="2" charset="-78"/>
                      </a:endParaRPr>
                    </a:p>
                  </a:txBody>
                  <a:tcPr/>
                </a:tc>
              </a:tr>
              <a:tr h="536591">
                <a:tc>
                  <a:txBody>
                    <a:bodyPr/>
                    <a:lstStyle/>
                    <a:p>
                      <a:pPr algn="ctr" rtl="1"/>
                      <a:r>
                        <a:rPr lang="fa-IR" sz="2000" dirty="0" smtClean="0">
                          <a:cs typeface="B Titr" pitchFamily="2" charset="-78"/>
                        </a:rPr>
                        <a:t>طبیعی</a:t>
                      </a:r>
                      <a:endParaRPr lang="fa-IR" sz="2000" dirty="0">
                        <a:cs typeface="B Titr" pitchFamily="2" charset="-78"/>
                      </a:endParaRPr>
                    </a:p>
                  </a:txBody>
                  <a:tcPr/>
                </a:tc>
                <a:tc>
                  <a:txBody>
                    <a:bodyPr/>
                    <a:lstStyle/>
                    <a:p>
                      <a:pPr algn="ctr" rtl="1"/>
                      <a:r>
                        <a:rPr lang="fa-IR" sz="2000" dirty="0" smtClean="0">
                          <a:cs typeface="B Titr" pitchFamily="2" charset="-78"/>
                        </a:rPr>
                        <a:t>از1-</a:t>
                      </a:r>
                      <a:r>
                        <a:rPr lang="fa-IR" sz="2000" baseline="0" dirty="0" smtClean="0">
                          <a:cs typeface="B Titr" pitchFamily="2" charset="-78"/>
                        </a:rPr>
                        <a:t> تا کمتر از 1+</a:t>
                      </a:r>
                    </a:p>
                  </a:txBody>
                  <a:tcPr/>
                </a:tc>
                <a:tc>
                  <a:txBody>
                    <a:bodyPr/>
                    <a:lstStyle/>
                    <a:p>
                      <a:pPr algn="ctr" rtl="1"/>
                      <a:r>
                        <a:rPr lang="fa-IR" sz="2000" dirty="0" smtClean="0">
                          <a:cs typeface="B Titr" pitchFamily="2" charset="-78"/>
                        </a:rPr>
                        <a:t>16-11.5</a:t>
                      </a:r>
                      <a:endParaRPr lang="fa-IR" sz="2000" dirty="0">
                        <a:cs typeface="B Titr" pitchFamily="2" charset="-78"/>
                      </a:endParaRPr>
                    </a:p>
                  </a:txBody>
                  <a:tcPr/>
                </a:tc>
                <a:tc>
                  <a:txBody>
                    <a:bodyPr/>
                    <a:lstStyle/>
                    <a:p>
                      <a:pPr algn="ctr" rtl="1"/>
                      <a:r>
                        <a:rPr lang="fa-IR" sz="2000" dirty="0" smtClean="0">
                          <a:cs typeface="B Titr" pitchFamily="2" charset="-78"/>
                        </a:rPr>
                        <a:t>0/4</a:t>
                      </a:r>
                      <a:endParaRPr lang="fa-IR" sz="2000" dirty="0">
                        <a:cs typeface="B Titr" pitchFamily="2" charset="-78"/>
                      </a:endParaRPr>
                    </a:p>
                  </a:txBody>
                  <a:tcPr/>
                </a:tc>
              </a:tr>
              <a:tr h="536591">
                <a:tc>
                  <a:txBody>
                    <a:bodyPr/>
                    <a:lstStyle/>
                    <a:p>
                      <a:pPr algn="ctr" rtl="1"/>
                      <a:r>
                        <a:rPr lang="fa-IR" sz="2000" dirty="0" smtClean="0">
                          <a:cs typeface="B Titr" pitchFamily="2" charset="-78"/>
                        </a:rPr>
                        <a:t>اضافه وزن</a:t>
                      </a:r>
                      <a:endParaRPr lang="fa-IR" sz="2000" dirty="0">
                        <a:cs typeface="B Titr" pitchFamily="2" charset="-78"/>
                      </a:endParaRPr>
                    </a:p>
                  </a:txBody>
                  <a:tcPr/>
                </a:tc>
                <a:tc>
                  <a:txBody>
                    <a:bodyPr/>
                    <a:lstStyle/>
                    <a:p>
                      <a:pPr algn="ctr" rtl="1"/>
                      <a:r>
                        <a:rPr lang="fa-IR" sz="2000" dirty="0" smtClean="0">
                          <a:cs typeface="B Titr" pitchFamily="2" charset="-78"/>
                        </a:rPr>
                        <a:t>از1+ تا کمتر از 2+</a:t>
                      </a:r>
                      <a:endParaRPr lang="fa-IR" sz="2000" dirty="0">
                        <a:cs typeface="B Titr" pitchFamily="2" charset="-78"/>
                      </a:endParaRPr>
                    </a:p>
                  </a:txBody>
                  <a:tcPr/>
                </a:tc>
                <a:tc>
                  <a:txBody>
                    <a:bodyPr/>
                    <a:lstStyle/>
                    <a:p>
                      <a:pPr algn="ctr" rtl="1"/>
                      <a:r>
                        <a:rPr lang="fa-IR" sz="2000" dirty="0" smtClean="0">
                          <a:cs typeface="B Titr" pitchFamily="2" charset="-78"/>
                        </a:rPr>
                        <a:t>11.5-7</a:t>
                      </a:r>
                      <a:endParaRPr lang="fa-IR" sz="2000" dirty="0">
                        <a:cs typeface="B Titr" pitchFamily="2" charset="-78"/>
                      </a:endParaRPr>
                    </a:p>
                  </a:txBody>
                  <a:tcPr/>
                </a:tc>
                <a:tc>
                  <a:txBody>
                    <a:bodyPr/>
                    <a:lstStyle/>
                    <a:p>
                      <a:pPr algn="ctr" rtl="1"/>
                      <a:r>
                        <a:rPr lang="fa-IR" sz="2000" dirty="0" smtClean="0">
                          <a:cs typeface="B Titr" pitchFamily="2" charset="-78"/>
                        </a:rPr>
                        <a:t>0/3</a:t>
                      </a:r>
                      <a:endParaRPr lang="fa-IR" sz="2000" dirty="0">
                        <a:cs typeface="B Titr" pitchFamily="2" charset="-78"/>
                      </a:endParaRPr>
                    </a:p>
                  </a:txBody>
                  <a:tcPr/>
                </a:tc>
              </a:tr>
              <a:tr h="536591">
                <a:tc>
                  <a:txBody>
                    <a:bodyPr/>
                    <a:lstStyle/>
                    <a:p>
                      <a:pPr algn="ctr" rtl="1"/>
                      <a:r>
                        <a:rPr lang="fa-IR" sz="2000" dirty="0" smtClean="0">
                          <a:cs typeface="B Titr" pitchFamily="2" charset="-78"/>
                        </a:rPr>
                        <a:t>چاق</a:t>
                      </a:r>
                      <a:endParaRPr lang="fa-IR" sz="2000" dirty="0">
                        <a:cs typeface="B Titr" pitchFamily="2" charset="-78"/>
                      </a:endParaRPr>
                    </a:p>
                  </a:txBody>
                  <a:tcPr/>
                </a:tc>
                <a:tc>
                  <a:txBody>
                    <a:bodyPr/>
                    <a:lstStyle/>
                    <a:p>
                      <a:pPr algn="ctr" rtl="1"/>
                      <a:r>
                        <a:rPr lang="fa-IR" sz="2000" dirty="0" smtClean="0">
                          <a:cs typeface="B Titr" pitchFamily="2" charset="-78"/>
                        </a:rPr>
                        <a:t>2+ و بیشتر از آن</a:t>
                      </a:r>
                      <a:endParaRPr lang="fa-IR" sz="2000" dirty="0">
                        <a:cs typeface="B Titr" pitchFamily="2" charset="-78"/>
                      </a:endParaRPr>
                    </a:p>
                  </a:txBody>
                  <a:tcPr/>
                </a:tc>
                <a:tc>
                  <a:txBody>
                    <a:bodyPr/>
                    <a:lstStyle/>
                    <a:p>
                      <a:pPr algn="ctr" rtl="1"/>
                      <a:r>
                        <a:rPr lang="fa-IR" sz="2000" dirty="0" smtClean="0">
                          <a:cs typeface="B Titr" pitchFamily="2" charset="-78"/>
                        </a:rPr>
                        <a:t>9-5</a:t>
                      </a:r>
                      <a:endParaRPr lang="fa-IR" sz="2000" dirty="0">
                        <a:cs typeface="B Titr" pitchFamily="2" charset="-78"/>
                      </a:endParaRPr>
                    </a:p>
                  </a:txBody>
                  <a:tcPr/>
                </a:tc>
                <a:tc>
                  <a:txBody>
                    <a:bodyPr/>
                    <a:lstStyle/>
                    <a:p>
                      <a:pPr algn="ctr" rtl="1"/>
                      <a:r>
                        <a:rPr lang="fa-IR" sz="2000" dirty="0" smtClean="0">
                          <a:cs typeface="B Titr" pitchFamily="2" charset="-78"/>
                        </a:rPr>
                        <a:t>0/2</a:t>
                      </a:r>
                      <a:endParaRPr lang="fa-IR" sz="2000" dirty="0">
                        <a:cs typeface="B Titr" pitchFamily="2" charset="-78"/>
                      </a:endParaRPr>
                    </a:p>
                  </a:txBody>
                  <a:tcPr/>
                </a:tc>
              </a:tr>
            </a:tbl>
          </a:graphicData>
        </a:graphic>
      </p:graphicFrame>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229600" cy="504056"/>
          </a:xfrm>
        </p:spPr>
        <p:txBody>
          <a:bodyPr>
            <a:noAutofit/>
          </a:bodyPr>
          <a:lstStyle/>
          <a:p>
            <a:pPr>
              <a:lnSpc>
                <a:spcPct val="115000"/>
              </a:lnSpc>
              <a:spcAft>
                <a:spcPts val="1000"/>
              </a:spcAft>
            </a:pPr>
            <a:r>
              <a:rPr lang="fa-IR" sz="2000" b="1" dirty="0">
                <a:solidFill>
                  <a:srgbClr val="FF0000"/>
                </a:solidFill>
                <a:latin typeface="Arial"/>
                <a:ea typeface="Calibri"/>
                <a:cs typeface="B Mitra"/>
              </a:rPr>
              <a:t>نمایه توده بدنی(</a:t>
            </a:r>
            <a:r>
              <a:rPr lang="en-US" sz="2000" b="1" dirty="0">
                <a:solidFill>
                  <a:srgbClr val="FF0000"/>
                </a:solidFill>
                <a:latin typeface="Arial"/>
                <a:ea typeface="Calibri"/>
                <a:cs typeface="B Mitra"/>
              </a:rPr>
              <a:t>BMI</a:t>
            </a:r>
            <a:r>
              <a:rPr lang="fa-IR" sz="2000" b="1" dirty="0">
                <a:solidFill>
                  <a:srgbClr val="FF0000"/>
                </a:solidFill>
                <a:latin typeface="Arial"/>
                <a:ea typeface="Calibri"/>
                <a:cs typeface="B Mitra"/>
              </a:rPr>
              <a:t>)برای سن دختران 12-19ساله</a:t>
            </a:r>
            <a:r>
              <a:rPr lang="en-US" sz="1800" dirty="0">
                <a:ea typeface="Calibri"/>
                <a:cs typeface="Arial"/>
              </a:rPr>
              <a:t/>
            </a:r>
            <a:br>
              <a:rPr lang="en-US" sz="1800" dirty="0">
                <a:ea typeface="Calibri"/>
                <a:cs typeface="Arial"/>
              </a:rPr>
            </a:br>
            <a:endParaRPr lang="fa-IR" sz="20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57061366"/>
              </p:ext>
            </p:extLst>
          </p:nvPr>
        </p:nvGraphicFramePr>
        <p:xfrm>
          <a:off x="2195736" y="548680"/>
          <a:ext cx="5112568" cy="6204204"/>
        </p:xfrm>
        <a:graphic>
          <a:graphicData uri="http://schemas.openxmlformats.org/drawingml/2006/table">
            <a:tbl>
              <a:tblPr rtl="1" firstRow="1" firstCol="1" bandRow="1"/>
              <a:tblGrid>
                <a:gridCol w="724407"/>
                <a:gridCol w="892696"/>
                <a:gridCol w="896036"/>
                <a:gridCol w="900837"/>
                <a:gridCol w="734819"/>
                <a:gridCol w="963773"/>
              </a:tblGrid>
              <a:tr h="89153">
                <a:tc gridSpan="4">
                  <a:txBody>
                    <a:bodyPr/>
                    <a:lstStyle/>
                    <a:p>
                      <a:pPr algn="ctr" rtl="1">
                        <a:lnSpc>
                          <a:spcPct val="115000"/>
                        </a:lnSpc>
                        <a:spcAft>
                          <a:spcPts val="0"/>
                        </a:spcAft>
                      </a:pPr>
                      <a:r>
                        <a:rPr lang="en-US" sz="800" b="1" dirty="0">
                          <a:effectLst/>
                          <a:latin typeface="Arial"/>
                          <a:ea typeface="Calibri"/>
                          <a:cs typeface="B Mitra"/>
                        </a:rPr>
                        <a:t>z-scores(BMI in kg/m2)</a:t>
                      </a:r>
                      <a:endParaRPr lang="en-US" sz="700" dirty="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gridSpan="2">
                  <a:txBody>
                    <a:bodyPr/>
                    <a:lstStyle/>
                    <a:p>
                      <a:pPr algn="ctr" rtl="1">
                        <a:lnSpc>
                          <a:spcPct val="115000"/>
                        </a:lnSpc>
                        <a:spcAft>
                          <a:spcPts val="0"/>
                        </a:spcAft>
                      </a:pPr>
                      <a:r>
                        <a:rPr lang="fa-IR" sz="800" b="1">
                          <a:effectLst/>
                          <a:latin typeface="Arial"/>
                          <a:ea typeface="Calibri"/>
                          <a:cs typeface="B Mitra"/>
                        </a:rPr>
                        <a:t>سن</a:t>
                      </a:r>
                      <a:endParaRPr lang="en-US" sz="70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pPr rtl="1"/>
                      <a:endParaRPr lang="fa-IR"/>
                    </a:p>
                  </a:txBody>
                  <a:tcPr/>
                </a:tc>
              </a:tr>
              <a:tr h="178306">
                <a:tc>
                  <a:txBody>
                    <a:bodyPr/>
                    <a:lstStyle/>
                    <a:p>
                      <a:pPr algn="ctr" rtl="1">
                        <a:lnSpc>
                          <a:spcPct val="115000"/>
                        </a:lnSpc>
                        <a:spcAft>
                          <a:spcPts val="0"/>
                        </a:spcAft>
                      </a:pPr>
                      <a:r>
                        <a:rPr lang="en-US" sz="1600" dirty="0">
                          <a:effectLst/>
                          <a:latin typeface="Arial"/>
                          <a:ea typeface="Calibri"/>
                          <a:cs typeface="B Mitra"/>
                        </a:rPr>
                        <a:t>2SD</a:t>
                      </a:r>
                      <a:endParaRPr lang="en-US" sz="1400" dirty="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en-US" sz="1600" dirty="0">
                          <a:effectLst/>
                          <a:latin typeface="Arial"/>
                          <a:ea typeface="Calibri"/>
                          <a:cs typeface="B Mitra"/>
                        </a:rPr>
                        <a:t>1SD</a:t>
                      </a:r>
                      <a:endParaRPr lang="en-US" sz="1400" dirty="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dirty="0">
                          <a:effectLst/>
                          <a:latin typeface="Arial"/>
                          <a:ea typeface="Calibri"/>
                          <a:cs typeface="B Mitra"/>
                        </a:rPr>
                        <a:t>میانه</a:t>
                      </a:r>
                      <a:endParaRPr lang="en-US" sz="1400" dirty="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600">
                          <a:effectLst/>
                          <a:latin typeface="Arial"/>
                          <a:ea typeface="Calibri"/>
                          <a:cs typeface="B Mitra"/>
                        </a:rPr>
                        <a:t>-1SD</a:t>
                      </a:r>
                      <a:endParaRPr lang="en-US" sz="140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effectLst/>
                          <a:latin typeface="Arial"/>
                          <a:ea typeface="Calibri"/>
                          <a:cs typeface="B Mitra"/>
                        </a:rPr>
                        <a:t>ماه</a:t>
                      </a:r>
                      <a:endParaRPr lang="en-US" sz="140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dirty="0">
                          <a:effectLst/>
                          <a:latin typeface="Arial"/>
                          <a:ea typeface="Calibri"/>
                          <a:cs typeface="B Mitra"/>
                        </a:rPr>
                        <a:t>ماه:سال</a:t>
                      </a:r>
                      <a:endParaRPr lang="en-US" sz="1400" dirty="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306">
                <a:tc>
                  <a:txBody>
                    <a:bodyPr/>
                    <a:lstStyle/>
                    <a:p>
                      <a:pPr algn="ctr" rtl="1">
                        <a:lnSpc>
                          <a:spcPct val="115000"/>
                        </a:lnSpc>
                        <a:spcAft>
                          <a:spcPts val="0"/>
                        </a:spcAft>
                      </a:pPr>
                      <a:r>
                        <a:rPr lang="fa-IR" sz="1100" dirty="0">
                          <a:effectLst/>
                          <a:latin typeface="Arial"/>
                          <a:ea typeface="Calibri"/>
                          <a:cs typeface="B Mitra"/>
                        </a:rPr>
                        <a:t>0/25</a:t>
                      </a:r>
                      <a:endParaRPr lang="en-US" sz="1050" dirty="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dirty="0">
                          <a:effectLst/>
                          <a:latin typeface="Arial"/>
                          <a:ea typeface="Calibri"/>
                          <a:cs typeface="B Mitra"/>
                        </a:rPr>
                        <a:t>8/20</a:t>
                      </a:r>
                      <a:endParaRPr lang="en-US" sz="1050" dirty="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0/18</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dirty="0">
                          <a:effectLst/>
                          <a:latin typeface="Arial"/>
                          <a:ea typeface="Calibri"/>
                          <a:cs typeface="B Mitra"/>
                        </a:rPr>
                        <a:t>0/16</a:t>
                      </a:r>
                      <a:endParaRPr lang="en-US" sz="1050" dirty="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dirty="0">
                          <a:effectLst/>
                          <a:latin typeface="Arial"/>
                          <a:ea typeface="Calibri"/>
                          <a:cs typeface="B Mitra"/>
                        </a:rPr>
                        <a:t>144</a:t>
                      </a:r>
                      <a:endParaRPr lang="en-US" sz="1050" dirty="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12:0</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306">
                <a:tc>
                  <a:txBody>
                    <a:bodyPr/>
                    <a:lstStyle/>
                    <a:p>
                      <a:pPr algn="ctr" rtl="1">
                        <a:lnSpc>
                          <a:spcPct val="115000"/>
                        </a:lnSpc>
                        <a:spcAft>
                          <a:spcPts val="0"/>
                        </a:spcAft>
                      </a:pPr>
                      <a:r>
                        <a:rPr lang="fa-IR" sz="1100">
                          <a:effectLst/>
                          <a:latin typeface="Arial"/>
                          <a:ea typeface="Calibri"/>
                          <a:cs typeface="B Mitra"/>
                        </a:rPr>
                        <a:t>3/25</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1/21</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2/18</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dirty="0">
                          <a:effectLst/>
                          <a:latin typeface="Arial"/>
                          <a:ea typeface="Calibri"/>
                          <a:cs typeface="B Mitra"/>
                        </a:rPr>
                        <a:t>1/16</a:t>
                      </a:r>
                      <a:endParaRPr lang="en-US" sz="1050" dirty="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dirty="0">
                          <a:effectLst/>
                          <a:latin typeface="Arial"/>
                          <a:ea typeface="Calibri"/>
                          <a:cs typeface="B Mitra"/>
                        </a:rPr>
                        <a:t>147</a:t>
                      </a:r>
                      <a:endParaRPr lang="en-US" sz="1050" dirty="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dirty="0">
                          <a:effectLst/>
                          <a:latin typeface="Arial"/>
                          <a:ea typeface="Calibri"/>
                          <a:cs typeface="B Mitra"/>
                        </a:rPr>
                        <a:t>12:3</a:t>
                      </a:r>
                      <a:endParaRPr lang="en-US" sz="1050" dirty="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306">
                <a:tc>
                  <a:txBody>
                    <a:bodyPr/>
                    <a:lstStyle/>
                    <a:p>
                      <a:pPr algn="ctr" rtl="1">
                        <a:lnSpc>
                          <a:spcPct val="115000"/>
                        </a:lnSpc>
                        <a:spcAft>
                          <a:spcPts val="0"/>
                        </a:spcAft>
                      </a:pPr>
                      <a:r>
                        <a:rPr lang="fa-IR" sz="1100">
                          <a:effectLst/>
                          <a:latin typeface="Arial"/>
                          <a:ea typeface="Calibri"/>
                          <a:cs typeface="B Mitra"/>
                        </a:rPr>
                        <a:t>6/25</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3/21</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4/18</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3/16</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dirty="0">
                          <a:effectLst/>
                          <a:latin typeface="Arial"/>
                          <a:ea typeface="Calibri"/>
                          <a:cs typeface="B Mitra"/>
                        </a:rPr>
                        <a:t>150</a:t>
                      </a:r>
                      <a:endParaRPr lang="en-US" sz="1050" dirty="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dirty="0">
                          <a:effectLst/>
                          <a:latin typeface="Arial"/>
                          <a:ea typeface="Calibri"/>
                          <a:cs typeface="B Mitra"/>
                        </a:rPr>
                        <a:t>12:6</a:t>
                      </a:r>
                      <a:endParaRPr lang="en-US" sz="1050" dirty="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306">
                <a:tc>
                  <a:txBody>
                    <a:bodyPr/>
                    <a:lstStyle/>
                    <a:p>
                      <a:pPr algn="ctr" rtl="1">
                        <a:lnSpc>
                          <a:spcPct val="115000"/>
                        </a:lnSpc>
                        <a:spcAft>
                          <a:spcPts val="0"/>
                        </a:spcAft>
                      </a:pPr>
                      <a:r>
                        <a:rPr lang="fa-IR" sz="1100">
                          <a:effectLst/>
                          <a:latin typeface="Arial"/>
                          <a:ea typeface="Calibri"/>
                          <a:cs typeface="B Mitra"/>
                        </a:rPr>
                        <a:t>9/25</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6/21</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6/18</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4/16</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153</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dirty="0">
                          <a:effectLst/>
                          <a:latin typeface="Arial"/>
                          <a:ea typeface="Calibri"/>
                          <a:cs typeface="B Mitra"/>
                        </a:rPr>
                        <a:t>12:9</a:t>
                      </a:r>
                      <a:endParaRPr lang="en-US" sz="1050" dirty="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306">
                <a:tc>
                  <a:txBody>
                    <a:bodyPr/>
                    <a:lstStyle/>
                    <a:p>
                      <a:pPr algn="ctr" rtl="1">
                        <a:lnSpc>
                          <a:spcPct val="115000"/>
                        </a:lnSpc>
                        <a:spcAft>
                          <a:spcPts val="0"/>
                        </a:spcAft>
                      </a:pPr>
                      <a:r>
                        <a:rPr lang="fa-IR" sz="1100">
                          <a:effectLst/>
                          <a:latin typeface="Arial"/>
                          <a:ea typeface="Calibri"/>
                          <a:cs typeface="B Mitra"/>
                        </a:rPr>
                        <a:t>2/26</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8/21</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8/18</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6/16</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156</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dirty="0">
                          <a:effectLst/>
                          <a:latin typeface="Arial"/>
                          <a:ea typeface="Calibri"/>
                          <a:cs typeface="B Mitra"/>
                        </a:rPr>
                        <a:t>13:0</a:t>
                      </a:r>
                      <a:endParaRPr lang="en-US" sz="1050" dirty="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306">
                <a:tc>
                  <a:txBody>
                    <a:bodyPr/>
                    <a:lstStyle/>
                    <a:p>
                      <a:pPr algn="ctr" rtl="1">
                        <a:lnSpc>
                          <a:spcPct val="115000"/>
                        </a:lnSpc>
                        <a:spcAft>
                          <a:spcPts val="0"/>
                        </a:spcAft>
                      </a:pPr>
                      <a:r>
                        <a:rPr lang="fa-IR" sz="1100">
                          <a:effectLst/>
                          <a:latin typeface="Arial"/>
                          <a:ea typeface="Calibri"/>
                          <a:cs typeface="B Mitra"/>
                        </a:rPr>
                        <a:t>5/26</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0/22</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0/19</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8/16</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159</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dirty="0">
                          <a:effectLst/>
                          <a:latin typeface="Arial"/>
                          <a:ea typeface="Calibri"/>
                          <a:cs typeface="B Mitra"/>
                        </a:rPr>
                        <a:t>13:3</a:t>
                      </a:r>
                      <a:endParaRPr lang="en-US" sz="1050" dirty="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306">
                <a:tc>
                  <a:txBody>
                    <a:bodyPr/>
                    <a:lstStyle/>
                    <a:p>
                      <a:pPr algn="ctr" rtl="1">
                        <a:lnSpc>
                          <a:spcPct val="115000"/>
                        </a:lnSpc>
                        <a:spcAft>
                          <a:spcPts val="0"/>
                        </a:spcAft>
                      </a:pPr>
                      <a:r>
                        <a:rPr lang="fa-IR" sz="1100">
                          <a:effectLst/>
                          <a:latin typeface="Arial"/>
                          <a:ea typeface="Calibri"/>
                          <a:cs typeface="B Mitra"/>
                        </a:rPr>
                        <a:t>8/26</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3/22</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2/19</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9/16</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162</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dirty="0">
                          <a:effectLst/>
                          <a:latin typeface="Arial"/>
                          <a:ea typeface="Calibri"/>
                          <a:cs typeface="B Mitra"/>
                        </a:rPr>
                        <a:t>13:6</a:t>
                      </a:r>
                      <a:endParaRPr lang="en-US" sz="1050" dirty="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306">
                <a:tc>
                  <a:txBody>
                    <a:bodyPr/>
                    <a:lstStyle/>
                    <a:p>
                      <a:pPr algn="ctr" rtl="1">
                        <a:lnSpc>
                          <a:spcPct val="115000"/>
                        </a:lnSpc>
                        <a:spcAft>
                          <a:spcPts val="0"/>
                        </a:spcAft>
                      </a:pPr>
                      <a:r>
                        <a:rPr lang="fa-IR" sz="1100">
                          <a:effectLst/>
                          <a:latin typeface="Arial"/>
                          <a:ea typeface="Calibri"/>
                          <a:cs typeface="B Mitra"/>
                        </a:rPr>
                        <a:t>1/27</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5/22</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4/19</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1/17</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165</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dirty="0">
                          <a:effectLst/>
                          <a:latin typeface="Arial"/>
                          <a:ea typeface="Calibri"/>
                          <a:cs typeface="B Mitra"/>
                        </a:rPr>
                        <a:t>13:9</a:t>
                      </a:r>
                      <a:endParaRPr lang="en-US" sz="1050" dirty="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306">
                <a:tc>
                  <a:txBody>
                    <a:bodyPr/>
                    <a:lstStyle/>
                    <a:p>
                      <a:pPr algn="ctr" rtl="1">
                        <a:lnSpc>
                          <a:spcPct val="115000"/>
                        </a:lnSpc>
                        <a:spcAft>
                          <a:spcPts val="0"/>
                        </a:spcAft>
                      </a:pPr>
                      <a:r>
                        <a:rPr lang="fa-IR" sz="1100">
                          <a:effectLst/>
                          <a:latin typeface="Arial"/>
                          <a:ea typeface="Calibri"/>
                          <a:cs typeface="B Mitra"/>
                        </a:rPr>
                        <a:t>3/27</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7/22</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6/19</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2/17</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168</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dirty="0">
                          <a:effectLst/>
                          <a:latin typeface="Arial"/>
                          <a:ea typeface="Calibri"/>
                          <a:cs typeface="B Mitra"/>
                        </a:rPr>
                        <a:t>14:0</a:t>
                      </a:r>
                      <a:endParaRPr lang="en-US" sz="1050" dirty="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306">
                <a:tc>
                  <a:txBody>
                    <a:bodyPr/>
                    <a:lstStyle/>
                    <a:p>
                      <a:pPr algn="ctr" rtl="1">
                        <a:lnSpc>
                          <a:spcPct val="115000"/>
                        </a:lnSpc>
                        <a:spcAft>
                          <a:spcPts val="0"/>
                        </a:spcAft>
                      </a:pPr>
                      <a:r>
                        <a:rPr lang="fa-IR" sz="1100">
                          <a:effectLst/>
                          <a:latin typeface="Arial"/>
                          <a:ea typeface="Calibri"/>
                          <a:cs typeface="B Mitra"/>
                        </a:rPr>
                        <a:t>6/27</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9/22</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7/19</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4/17</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171</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dirty="0">
                          <a:effectLst/>
                          <a:latin typeface="Arial"/>
                          <a:ea typeface="Calibri"/>
                          <a:cs typeface="B Mitra"/>
                        </a:rPr>
                        <a:t>14:3</a:t>
                      </a:r>
                      <a:endParaRPr lang="en-US" sz="1050" dirty="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306">
                <a:tc>
                  <a:txBody>
                    <a:bodyPr/>
                    <a:lstStyle/>
                    <a:p>
                      <a:pPr algn="ctr" rtl="1">
                        <a:lnSpc>
                          <a:spcPct val="115000"/>
                        </a:lnSpc>
                        <a:spcAft>
                          <a:spcPts val="0"/>
                        </a:spcAft>
                      </a:pPr>
                      <a:r>
                        <a:rPr lang="fa-IR" sz="1100">
                          <a:effectLst/>
                          <a:latin typeface="Arial"/>
                          <a:ea typeface="Calibri"/>
                          <a:cs typeface="B Mitra"/>
                        </a:rPr>
                        <a:t>8/27</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1/23</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9/19</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5/17</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174</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dirty="0">
                          <a:effectLst/>
                          <a:latin typeface="Arial"/>
                          <a:ea typeface="Calibri"/>
                          <a:cs typeface="B Mitra"/>
                        </a:rPr>
                        <a:t>14:6</a:t>
                      </a:r>
                      <a:endParaRPr lang="en-US" sz="1050" dirty="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306">
                <a:tc>
                  <a:txBody>
                    <a:bodyPr/>
                    <a:lstStyle/>
                    <a:p>
                      <a:pPr algn="ctr" rtl="1">
                        <a:lnSpc>
                          <a:spcPct val="115000"/>
                        </a:lnSpc>
                        <a:spcAft>
                          <a:spcPts val="0"/>
                        </a:spcAft>
                      </a:pPr>
                      <a:r>
                        <a:rPr lang="fa-IR" sz="1100">
                          <a:effectLst/>
                          <a:latin typeface="Arial"/>
                          <a:ea typeface="Calibri"/>
                          <a:cs typeface="B Mitra"/>
                        </a:rPr>
                        <a:t>0/28</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3/23</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1/20</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6/17</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177</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dirty="0">
                          <a:effectLst/>
                          <a:latin typeface="Arial"/>
                          <a:ea typeface="Calibri"/>
                          <a:cs typeface="B Mitra"/>
                        </a:rPr>
                        <a:t>14:9</a:t>
                      </a:r>
                      <a:endParaRPr lang="en-US" sz="1050" dirty="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306">
                <a:tc>
                  <a:txBody>
                    <a:bodyPr/>
                    <a:lstStyle/>
                    <a:p>
                      <a:pPr algn="ctr" rtl="1">
                        <a:lnSpc>
                          <a:spcPct val="115000"/>
                        </a:lnSpc>
                        <a:spcAft>
                          <a:spcPts val="0"/>
                        </a:spcAft>
                      </a:pPr>
                      <a:r>
                        <a:rPr lang="fa-IR" sz="1100">
                          <a:effectLst/>
                          <a:latin typeface="Arial"/>
                          <a:ea typeface="Calibri"/>
                          <a:cs typeface="B Mitra"/>
                        </a:rPr>
                        <a:t>2/28</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5/23</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2/20</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8/17</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180</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15:0</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306">
                <a:tc>
                  <a:txBody>
                    <a:bodyPr/>
                    <a:lstStyle/>
                    <a:p>
                      <a:pPr algn="ctr" rtl="1">
                        <a:lnSpc>
                          <a:spcPct val="115000"/>
                        </a:lnSpc>
                        <a:spcAft>
                          <a:spcPts val="0"/>
                        </a:spcAft>
                      </a:pPr>
                      <a:r>
                        <a:rPr lang="fa-IR" sz="1100">
                          <a:effectLst/>
                          <a:latin typeface="Arial"/>
                          <a:ea typeface="Calibri"/>
                          <a:cs typeface="B Mitra"/>
                        </a:rPr>
                        <a:t>4/28</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7/23</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4/20</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9/17</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183</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15:3</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306">
                <a:tc>
                  <a:txBody>
                    <a:bodyPr/>
                    <a:lstStyle/>
                    <a:p>
                      <a:pPr algn="ctr" rtl="1">
                        <a:lnSpc>
                          <a:spcPct val="115000"/>
                        </a:lnSpc>
                        <a:spcAft>
                          <a:spcPts val="0"/>
                        </a:spcAft>
                      </a:pPr>
                      <a:r>
                        <a:rPr lang="fa-IR" sz="1100">
                          <a:effectLst/>
                          <a:latin typeface="Arial"/>
                          <a:ea typeface="Calibri"/>
                          <a:cs typeface="B Mitra"/>
                        </a:rPr>
                        <a:t>6/28</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8/23</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5/20</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0/18</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186</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dirty="0">
                          <a:effectLst/>
                          <a:latin typeface="Arial"/>
                          <a:ea typeface="Calibri"/>
                          <a:cs typeface="B Mitra"/>
                        </a:rPr>
                        <a:t>15:6</a:t>
                      </a:r>
                      <a:endParaRPr lang="en-US" sz="1050" dirty="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306">
                <a:tc>
                  <a:txBody>
                    <a:bodyPr/>
                    <a:lstStyle/>
                    <a:p>
                      <a:pPr algn="ctr" rtl="1">
                        <a:lnSpc>
                          <a:spcPct val="115000"/>
                        </a:lnSpc>
                        <a:spcAft>
                          <a:spcPts val="0"/>
                        </a:spcAft>
                      </a:pPr>
                      <a:r>
                        <a:rPr lang="fa-IR" sz="1100">
                          <a:effectLst/>
                          <a:latin typeface="Arial"/>
                          <a:ea typeface="Calibri"/>
                          <a:cs typeface="B Mitra"/>
                        </a:rPr>
                        <a:t>7/28</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0/24</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6/20</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1/18</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189</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dirty="0">
                          <a:effectLst/>
                          <a:latin typeface="Arial"/>
                          <a:ea typeface="Calibri"/>
                          <a:cs typeface="B Mitra"/>
                        </a:rPr>
                        <a:t>15:9</a:t>
                      </a:r>
                      <a:endParaRPr lang="en-US" sz="1050" dirty="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306">
                <a:tc>
                  <a:txBody>
                    <a:bodyPr/>
                    <a:lstStyle/>
                    <a:p>
                      <a:pPr algn="ctr" rtl="1">
                        <a:lnSpc>
                          <a:spcPct val="115000"/>
                        </a:lnSpc>
                        <a:spcAft>
                          <a:spcPts val="0"/>
                        </a:spcAft>
                      </a:pPr>
                      <a:r>
                        <a:rPr lang="fa-IR" sz="1100">
                          <a:effectLst/>
                          <a:latin typeface="Arial"/>
                          <a:ea typeface="Calibri"/>
                          <a:cs typeface="B Mitra"/>
                        </a:rPr>
                        <a:t>9/28</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1/24</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7/20</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2/18</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192</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16:0</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306">
                <a:tc>
                  <a:txBody>
                    <a:bodyPr/>
                    <a:lstStyle/>
                    <a:p>
                      <a:pPr algn="ctr" rtl="1">
                        <a:lnSpc>
                          <a:spcPct val="115000"/>
                        </a:lnSpc>
                        <a:spcAft>
                          <a:spcPts val="0"/>
                        </a:spcAft>
                      </a:pPr>
                      <a:r>
                        <a:rPr lang="fa-IR" sz="1100">
                          <a:effectLst/>
                          <a:latin typeface="Arial"/>
                          <a:ea typeface="Calibri"/>
                          <a:cs typeface="B Mitra"/>
                        </a:rPr>
                        <a:t>0/29</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2/24</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8/20</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2/18</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195</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dirty="0">
                          <a:effectLst/>
                          <a:latin typeface="Arial"/>
                          <a:ea typeface="Calibri"/>
                          <a:cs typeface="B Mitra"/>
                        </a:rPr>
                        <a:t>16:3</a:t>
                      </a:r>
                      <a:endParaRPr lang="en-US" sz="1050" dirty="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306">
                <a:tc>
                  <a:txBody>
                    <a:bodyPr/>
                    <a:lstStyle/>
                    <a:p>
                      <a:pPr algn="ctr" rtl="1">
                        <a:lnSpc>
                          <a:spcPct val="115000"/>
                        </a:lnSpc>
                        <a:spcAft>
                          <a:spcPts val="0"/>
                        </a:spcAft>
                      </a:pPr>
                      <a:r>
                        <a:rPr lang="fa-IR" sz="1100">
                          <a:effectLst/>
                          <a:latin typeface="Arial"/>
                          <a:ea typeface="Calibri"/>
                          <a:cs typeface="B Mitra"/>
                        </a:rPr>
                        <a:t>1/29</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3/24</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9/20</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3/18</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198</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dirty="0">
                          <a:effectLst/>
                          <a:latin typeface="Arial"/>
                          <a:ea typeface="Calibri"/>
                          <a:cs typeface="B Mitra"/>
                        </a:rPr>
                        <a:t>16:6</a:t>
                      </a:r>
                      <a:endParaRPr lang="en-US" sz="1050" dirty="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306">
                <a:tc>
                  <a:txBody>
                    <a:bodyPr/>
                    <a:lstStyle/>
                    <a:p>
                      <a:pPr algn="ctr" rtl="1">
                        <a:lnSpc>
                          <a:spcPct val="115000"/>
                        </a:lnSpc>
                        <a:spcAft>
                          <a:spcPts val="0"/>
                        </a:spcAft>
                      </a:pPr>
                      <a:r>
                        <a:rPr lang="fa-IR" sz="1100">
                          <a:effectLst/>
                          <a:latin typeface="Arial"/>
                          <a:ea typeface="Calibri"/>
                          <a:cs typeface="B Mitra"/>
                        </a:rPr>
                        <a:t>2/29</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4/24</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0/21</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4/18</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201</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dirty="0">
                          <a:effectLst/>
                          <a:latin typeface="Arial"/>
                          <a:ea typeface="Calibri"/>
                          <a:cs typeface="B Mitra"/>
                        </a:rPr>
                        <a:t>16:9</a:t>
                      </a:r>
                      <a:endParaRPr lang="en-US" sz="1050" dirty="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306">
                <a:tc>
                  <a:txBody>
                    <a:bodyPr/>
                    <a:lstStyle/>
                    <a:p>
                      <a:pPr algn="ctr" rtl="1">
                        <a:lnSpc>
                          <a:spcPct val="115000"/>
                        </a:lnSpc>
                        <a:spcAft>
                          <a:spcPts val="0"/>
                        </a:spcAft>
                      </a:pPr>
                      <a:r>
                        <a:rPr lang="fa-IR" sz="1100">
                          <a:effectLst/>
                          <a:latin typeface="Arial"/>
                          <a:ea typeface="Calibri"/>
                          <a:cs typeface="B Mitra"/>
                        </a:rPr>
                        <a:t>3/29</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5/24</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0/21</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4/18</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204</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dirty="0">
                          <a:effectLst/>
                          <a:latin typeface="Arial"/>
                          <a:ea typeface="Calibri"/>
                          <a:cs typeface="B Mitra"/>
                        </a:rPr>
                        <a:t>17:0</a:t>
                      </a:r>
                      <a:endParaRPr lang="en-US" sz="1050" dirty="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306">
                <a:tc>
                  <a:txBody>
                    <a:bodyPr/>
                    <a:lstStyle/>
                    <a:p>
                      <a:pPr algn="ctr" rtl="1">
                        <a:lnSpc>
                          <a:spcPct val="115000"/>
                        </a:lnSpc>
                        <a:spcAft>
                          <a:spcPts val="0"/>
                        </a:spcAft>
                      </a:pPr>
                      <a:r>
                        <a:rPr lang="fa-IR" sz="1100">
                          <a:effectLst/>
                          <a:latin typeface="Arial"/>
                          <a:ea typeface="Calibri"/>
                          <a:cs typeface="B Mitra"/>
                        </a:rPr>
                        <a:t>4/29</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6/24</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1/21</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5/18</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207</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dirty="0">
                          <a:effectLst/>
                          <a:latin typeface="Arial"/>
                          <a:ea typeface="Calibri"/>
                          <a:cs typeface="B Mitra"/>
                        </a:rPr>
                        <a:t>17:3</a:t>
                      </a:r>
                      <a:endParaRPr lang="en-US" sz="1050" dirty="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306">
                <a:tc>
                  <a:txBody>
                    <a:bodyPr/>
                    <a:lstStyle/>
                    <a:p>
                      <a:pPr algn="ctr" rtl="1">
                        <a:lnSpc>
                          <a:spcPct val="115000"/>
                        </a:lnSpc>
                        <a:spcAft>
                          <a:spcPts val="0"/>
                        </a:spcAft>
                      </a:pPr>
                      <a:r>
                        <a:rPr lang="fa-IR" sz="1100">
                          <a:effectLst/>
                          <a:latin typeface="Arial"/>
                          <a:ea typeface="Calibri"/>
                          <a:cs typeface="B Mitra"/>
                        </a:rPr>
                        <a:t>4/29</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6/24</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2/21</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5/18</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210</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dirty="0">
                          <a:effectLst/>
                          <a:latin typeface="Arial"/>
                          <a:ea typeface="Calibri"/>
                          <a:cs typeface="B Mitra"/>
                        </a:rPr>
                        <a:t>17:6</a:t>
                      </a:r>
                      <a:endParaRPr lang="en-US" sz="1050" dirty="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306">
                <a:tc>
                  <a:txBody>
                    <a:bodyPr/>
                    <a:lstStyle/>
                    <a:p>
                      <a:pPr algn="ctr" rtl="1">
                        <a:lnSpc>
                          <a:spcPct val="115000"/>
                        </a:lnSpc>
                        <a:spcAft>
                          <a:spcPts val="0"/>
                        </a:spcAft>
                      </a:pPr>
                      <a:r>
                        <a:rPr lang="fa-IR" sz="1100">
                          <a:effectLst/>
                          <a:latin typeface="Arial"/>
                          <a:ea typeface="Calibri"/>
                          <a:cs typeface="B Mitra"/>
                        </a:rPr>
                        <a:t>5/29</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7/24</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2/21</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5/18</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213</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dirty="0">
                          <a:effectLst/>
                          <a:latin typeface="Arial"/>
                          <a:ea typeface="Calibri"/>
                          <a:cs typeface="B Mitra"/>
                        </a:rPr>
                        <a:t>17:9</a:t>
                      </a:r>
                      <a:endParaRPr lang="en-US" sz="1050" dirty="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306">
                <a:tc>
                  <a:txBody>
                    <a:bodyPr/>
                    <a:lstStyle/>
                    <a:p>
                      <a:pPr algn="ctr" rtl="1">
                        <a:lnSpc>
                          <a:spcPct val="115000"/>
                        </a:lnSpc>
                        <a:spcAft>
                          <a:spcPts val="0"/>
                        </a:spcAft>
                      </a:pPr>
                      <a:r>
                        <a:rPr lang="fa-IR" sz="1100">
                          <a:effectLst/>
                          <a:latin typeface="Arial"/>
                          <a:ea typeface="Calibri"/>
                          <a:cs typeface="B Mitra"/>
                        </a:rPr>
                        <a:t>5/29</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8/24</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3/21</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6/18</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216</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dirty="0">
                          <a:effectLst/>
                          <a:latin typeface="Arial"/>
                          <a:ea typeface="Calibri"/>
                          <a:cs typeface="B Mitra"/>
                        </a:rPr>
                        <a:t>18:0</a:t>
                      </a:r>
                      <a:endParaRPr lang="en-US" sz="1050" dirty="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306">
                <a:tc>
                  <a:txBody>
                    <a:bodyPr/>
                    <a:lstStyle/>
                    <a:p>
                      <a:pPr algn="ctr" rtl="1">
                        <a:lnSpc>
                          <a:spcPct val="115000"/>
                        </a:lnSpc>
                        <a:spcAft>
                          <a:spcPts val="0"/>
                        </a:spcAft>
                      </a:pPr>
                      <a:r>
                        <a:rPr lang="fa-IR" sz="1100">
                          <a:effectLst/>
                          <a:latin typeface="Arial"/>
                          <a:ea typeface="Calibri"/>
                          <a:cs typeface="B Mitra"/>
                        </a:rPr>
                        <a:t>6/29</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8/24</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3/21</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6/18</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219</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dirty="0">
                          <a:effectLst/>
                          <a:latin typeface="Arial"/>
                          <a:ea typeface="Calibri"/>
                          <a:cs typeface="B Mitra"/>
                        </a:rPr>
                        <a:t>18:3</a:t>
                      </a:r>
                      <a:endParaRPr lang="en-US" sz="1050" dirty="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306">
                <a:tc>
                  <a:txBody>
                    <a:bodyPr/>
                    <a:lstStyle/>
                    <a:p>
                      <a:pPr algn="ctr" rtl="1">
                        <a:lnSpc>
                          <a:spcPct val="115000"/>
                        </a:lnSpc>
                        <a:spcAft>
                          <a:spcPts val="0"/>
                        </a:spcAft>
                      </a:pPr>
                      <a:r>
                        <a:rPr lang="fa-IR" sz="1100">
                          <a:effectLst/>
                          <a:latin typeface="Arial"/>
                          <a:ea typeface="Calibri"/>
                          <a:cs typeface="B Mitra"/>
                        </a:rPr>
                        <a:t>6/29</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9/24</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3/21</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6/18</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222</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dirty="0">
                          <a:effectLst/>
                          <a:latin typeface="Arial"/>
                          <a:ea typeface="Calibri"/>
                          <a:cs typeface="B Mitra"/>
                        </a:rPr>
                        <a:t>18:6</a:t>
                      </a:r>
                      <a:endParaRPr lang="en-US" sz="1050" dirty="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306">
                <a:tc>
                  <a:txBody>
                    <a:bodyPr/>
                    <a:lstStyle/>
                    <a:p>
                      <a:pPr algn="ctr" rtl="1">
                        <a:lnSpc>
                          <a:spcPct val="115000"/>
                        </a:lnSpc>
                        <a:spcAft>
                          <a:spcPts val="0"/>
                        </a:spcAft>
                      </a:pPr>
                      <a:r>
                        <a:rPr lang="fa-IR" sz="1100">
                          <a:effectLst/>
                          <a:latin typeface="Arial"/>
                          <a:ea typeface="Calibri"/>
                          <a:cs typeface="B Mitra"/>
                        </a:rPr>
                        <a:t>6/29</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9/24</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4/21</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7/18</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225</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dirty="0">
                          <a:effectLst/>
                          <a:latin typeface="Arial"/>
                          <a:ea typeface="Calibri"/>
                          <a:cs typeface="B Mitra"/>
                        </a:rPr>
                        <a:t>18:9</a:t>
                      </a:r>
                      <a:endParaRPr lang="en-US" sz="1050" dirty="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306">
                <a:tc>
                  <a:txBody>
                    <a:bodyPr/>
                    <a:lstStyle/>
                    <a:p>
                      <a:pPr algn="ctr" rtl="1">
                        <a:lnSpc>
                          <a:spcPct val="115000"/>
                        </a:lnSpc>
                        <a:spcAft>
                          <a:spcPts val="0"/>
                        </a:spcAft>
                      </a:pPr>
                      <a:r>
                        <a:rPr lang="fa-IR" sz="1100">
                          <a:effectLst/>
                          <a:latin typeface="Arial"/>
                          <a:ea typeface="Calibri"/>
                          <a:cs typeface="B Mitra"/>
                        </a:rPr>
                        <a:t>7/29</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0/25</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4/21</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7/18</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227</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dirty="0">
                          <a:effectLst/>
                          <a:latin typeface="Arial"/>
                          <a:ea typeface="Calibri"/>
                          <a:cs typeface="B Mitra"/>
                        </a:rPr>
                        <a:t>18:11</a:t>
                      </a:r>
                      <a:endParaRPr lang="en-US" sz="1050" dirty="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306">
                <a:tc>
                  <a:txBody>
                    <a:bodyPr/>
                    <a:lstStyle/>
                    <a:p>
                      <a:pPr algn="ctr" rtl="1">
                        <a:lnSpc>
                          <a:spcPct val="115000"/>
                        </a:lnSpc>
                        <a:spcAft>
                          <a:spcPts val="0"/>
                        </a:spcAft>
                      </a:pPr>
                      <a:r>
                        <a:rPr lang="fa-IR" sz="1100">
                          <a:effectLst/>
                          <a:latin typeface="Arial"/>
                          <a:ea typeface="Calibri"/>
                          <a:cs typeface="B Mitra"/>
                        </a:rPr>
                        <a:t>7/29</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0/25</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4/21</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7/18</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a:effectLst/>
                          <a:latin typeface="Arial"/>
                          <a:ea typeface="Calibri"/>
                          <a:cs typeface="B Mitra"/>
                        </a:rPr>
                        <a:t>228</a:t>
                      </a:r>
                      <a:endParaRPr lang="en-US" sz="105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100" dirty="0">
                          <a:effectLst/>
                          <a:latin typeface="Arial"/>
                          <a:ea typeface="Calibri"/>
                          <a:cs typeface="B Mitra"/>
                        </a:rPr>
                        <a:t>19:0</a:t>
                      </a:r>
                      <a:endParaRPr lang="en-US" sz="1050" dirty="0">
                        <a:effectLst/>
                        <a:latin typeface="Calibri"/>
                        <a:ea typeface="Calibri"/>
                        <a:cs typeface="Arial"/>
                      </a:endParaRPr>
                    </a:p>
                  </a:txBody>
                  <a:tcPr marL="44723" marR="44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4408468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571480"/>
            <a:ext cx="8072494" cy="933447"/>
          </a:xfrm>
        </p:spPr>
        <p:txBody>
          <a:bodyPr>
            <a:normAutofit/>
          </a:bodyPr>
          <a:lstStyle/>
          <a:p>
            <a:pPr algn="ctr"/>
            <a:r>
              <a:rPr lang="fa-IR" sz="2400" b="1" dirty="0" smtClean="0">
                <a:solidFill>
                  <a:srgbClr val="00B0F0"/>
                </a:solidFill>
                <a:cs typeface="B Titr" pitchFamily="2" charset="-78"/>
              </a:rPr>
              <a:t>میزان افزایش وزن برای مادرهای باردار دردوقلویی</a:t>
            </a:r>
            <a:endParaRPr lang="fa-IR" sz="2400" b="1" dirty="0">
              <a:solidFill>
                <a:srgbClr val="00B0F0"/>
              </a:solidFill>
              <a:cs typeface="B Titr" pitchFamily="2" charset="-78"/>
            </a:endParaRPr>
          </a:p>
        </p:txBody>
      </p:sp>
      <p:sp>
        <p:nvSpPr>
          <p:cNvPr id="5" name="Text Placeholder 4"/>
          <p:cNvSpPr>
            <a:spLocks noGrp="1"/>
          </p:cNvSpPr>
          <p:nvPr>
            <p:ph type="body" idx="1"/>
          </p:nvPr>
        </p:nvSpPr>
        <p:spPr>
          <a:xfrm>
            <a:off x="714348" y="4643446"/>
            <a:ext cx="7772400" cy="1643074"/>
          </a:xfrm>
        </p:spPr>
        <p:txBody>
          <a:bodyPr>
            <a:normAutofit fontScale="92500" lnSpcReduction="10000"/>
          </a:bodyPr>
          <a:lstStyle/>
          <a:p>
            <a:r>
              <a:rPr lang="fa-IR" sz="2800" dirty="0" smtClean="0">
                <a:solidFill>
                  <a:srgbClr val="FF0000"/>
                </a:solidFill>
                <a:cs typeface="B Mitra" pitchFamily="2" charset="-78"/>
              </a:rPr>
              <a:t>چندنکته:</a:t>
            </a:r>
          </a:p>
          <a:p>
            <a:pPr>
              <a:buFont typeface="Wingdings" pitchFamily="2" charset="2"/>
              <a:buChar char="ü"/>
            </a:pPr>
            <a:r>
              <a:rPr lang="fa-IR" sz="2400" dirty="0" smtClean="0">
                <a:solidFill>
                  <a:schemeClr val="tx1"/>
                </a:solidFill>
                <a:cs typeface="B Mitra" pitchFamily="2" charset="-78"/>
              </a:rPr>
              <a:t>میزان افزایش وزن مادران کم وزن دوقلو توسط تغذیه یامتخصص زنان تعیین شود.</a:t>
            </a:r>
          </a:p>
          <a:p>
            <a:pPr>
              <a:buFont typeface="Wingdings" pitchFamily="2" charset="2"/>
              <a:buChar char="ü"/>
            </a:pPr>
            <a:r>
              <a:rPr lang="fa-IR" sz="2400" dirty="0" smtClean="0">
                <a:solidFill>
                  <a:schemeClr val="tx1"/>
                </a:solidFill>
                <a:cs typeface="B Mitra" pitchFamily="2" charset="-78"/>
              </a:rPr>
              <a:t>افزایش وزن درسه ماهه اول بارداری 2.5-1.5  کیلوگرم</a:t>
            </a:r>
          </a:p>
          <a:p>
            <a:pPr>
              <a:buFont typeface="Wingdings" pitchFamily="2" charset="2"/>
              <a:buChar char="ü"/>
            </a:pPr>
            <a:r>
              <a:rPr lang="fa-IR" sz="2400" dirty="0" smtClean="0">
                <a:solidFill>
                  <a:schemeClr val="tx1"/>
                </a:solidFill>
                <a:cs typeface="B Mitra" pitchFamily="2" charset="-78"/>
              </a:rPr>
              <a:t>درموارد سه قلویی،میزان وزن گیری 27-22.5کیلوگرم (تاهفته 24،حداقل 16 کیلوگرم)</a:t>
            </a:r>
          </a:p>
          <a:p>
            <a:endParaRPr lang="fa-IR" dirty="0" smtClean="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580969624"/>
              </p:ext>
            </p:extLst>
          </p:nvPr>
        </p:nvGraphicFramePr>
        <p:xfrm>
          <a:off x="500034" y="1196752"/>
          <a:ext cx="8229600" cy="3232379"/>
        </p:xfrm>
        <a:graphic>
          <a:graphicData uri="http://schemas.openxmlformats.org/drawingml/2006/table">
            <a:tbl>
              <a:tblPr rtl="1" firstRow="1" bandRow="1">
                <a:tableStyleId>{7DF18680-E054-41AD-8BC1-D1AEF772440D}</a:tableStyleId>
              </a:tblPr>
              <a:tblGrid>
                <a:gridCol w="2057400"/>
                <a:gridCol w="2057400"/>
                <a:gridCol w="2057400"/>
                <a:gridCol w="2057400"/>
              </a:tblGrid>
              <a:tr h="1695029">
                <a:tc>
                  <a:txBody>
                    <a:bodyPr/>
                    <a:lstStyle/>
                    <a:p>
                      <a:pPr algn="ctr" rtl="1"/>
                      <a:r>
                        <a:rPr lang="fa-IR" sz="2000" b="1" dirty="0" smtClean="0">
                          <a:solidFill>
                            <a:schemeClr val="tx1"/>
                          </a:solidFill>
                          <a:cs typeface="B Titr" pitchFamily="2" charset="-78"/>
                        </a:rPr>
                        <a:t>وضعیت تغذیه</a:t>
                      </a:r>
                      <a:endParaRPr lang="fa-IR" sz="2000" b="1" dirty="0">
                        <a:solidFill>
                          <a:schemeClr val="tx1"/>
                        </a:solidFill>
                        <a:cs typeface="B Titr" pitchFamily="2" charset="-78"/>
                      </a:endParaRPr>
                    </a:p>
                  </a:txBody>
                  <a:tcPr/>
                </a:tc>
                <a:tc>
                  <a:txBody>
                    <a:bodyPr/>
                    <a:lstStyle/>
                    <a:p>
                      <a:pPr algn="ctr" rtl="1"/>
                      <a:r>
                        <a:rPr lang="fa-IR" sz="2000" b="1" dirty="0" smtClean="0">
                          <a:solidFill>
                            <a:schemeClr val="tx1"/>
                          </a:solidFill>
                          <a:cs typeface="B Titr" pitchFamily="2" charset="-78"/>
                        </a:rPr>
                        <a:t>نمایه توده بدنی قبل ازبارداری</a:t>
                      </a:r>
                      <a:endParaRPr lang="fa-IR" sz="2000" b="1" dirty="0">
                        <a:solidFill>
                          <a:schemeClr val="tx1"/>
                        </a:solidFill>
                        <a:cs typeface="B Titr" pitchFamily="2" charset="-78"/>
                      </a:endParaRPr>
                    </a:p>
                  </a:txBody>
                  <a:tcPr/>
                </a:tc>
                <a:tc>
                  <a:txBody>
                    <a:bodyPr/>
                    <a:lstStyle/>
                    <a:p>
                      <a:pPr algn="ctr" rtl="1"/>
                      <a:r>
                        <a:rPr lang="fa-IR" sz="2000" b="1" dirty="0" smtClean="0">
                          <a:solidFill>
                            <a:schemeClr val="tx1"/>
                          </a:solidFill>
                          <a:cs typeface="B Titr" pitchFamily="2" charset="-78"/>
                        </a:rPr>
                        <a:t>محدوده مجاز افزایش وزن(</a:t>
                      </a:r>
                      <a:r>
                        <a:rPr lang="en-US" sz="2000" b="1" dirty="0" smtClean="0">
                          <a:solidFill>
                            <a:schemeClr val="tx1"/>
                          </a:solidFill>
                          <a:cs typeface="B Titr" pitchFamily="2" charset="-78"/>
                        </a:rPr>
                        <a:t>kg</a:t>
                      </a:r>
                      <a:r>
                        <a:rPr lang="fa-IR" sz="2000" b="1" dirty="0" smtClean="0">
                          <a:solidFill>
                            <a:schemeClr val="tx1"/>
                          </a:solidFill>
                          <a:cs typeface="B Titr" pitchFamily="2" charset="-78"/>
                        </a:rPr>
                        <a:t>)</a:t>
                      </a:r>
                      <a:endParaRPr lang="fa-IR" sz="2000" b="1" dirty="0">
                        <a:solidFill>
                          <a:schemeClr val="tx1"/>
                        </a:solidFill>
                        <a:cs typeface="B Titr" pitchFamily="2" charset="-78"/>
                      </a:endParaRPr>
                    </a:p>
                  </a:txBody>
                  <a:tcPr/>
                </a:tc>
                <a:tc>
                  <a:txBody>
                    <a:bodyPr/>
                    <a:lstStyle/>
                    <a:p>
                      <a:pPr algn="ctr" rtl="1"/>
                      <a:r>
                        <a:rPr lang="fa-IR" sz="2000" b="1" dirty="0" smtClean="0">
                          <a:solidFill>
                            <a:schemeClr val="tx1"/>
                          </a:solidFill>
                          <a:cs typeface="B Titr" pitchFamily="2" charset="-78"/>
                        </a:rPr>
                        <a:t>افزایش وزن از ابتدای</a:t>
                      </a:r>
                      <a:r>
                        <a:rPr lang="fa-IR" sz="2000" b="1" baseline="0" dirty="0" smtClean="0">
                          <a:solidFill>
                            <a:schemeClr val="tx1"/>
                          </a:solidFill>
                          <a:cs typeface="B Titr" pitchFamily="2" charset="-78"/>
                        </a:rPr>
                        <a:t> هفته 13 بارداری به بعد(هفته/</a:t>
                      </a:r>
                      <a:r>
                        <a:rPr lang="en-US" sz="2000" b="1" baseline="0" dirty="0" smtClean="0">
                          <a:solidFill>
                            <a:schemeClr val="tx1"/>
                          </a:solidFill>
                          <a:cs typeface="B Titr" pitchFamily="2" charset="-78"/>
                        </a:rPr>
                        <a:t>kg</a:t>
                      </a:r>
                      <a:r>
                        <a:rPr lang="fa-IR" sz="2000" b="1" baseline="0" dirty="0" smtClean="0">
                          <a:solidFill>
                            <a:schemeClr val="tx1"/>
                          </a:solidFill>
                          <a:cs typeface="B Titr" pitchFamily="2" charset="-78"/>
                        </a:rPr>
                        <a:t>)</a:t>
                      </a:r>
                      <a:endParaRPr lang="fa-IR" sz="2000" b="1" dirty="0">
                        <a:solidFill>
                          <a:schemeClr val="tx1"/>
                        </a:solidFill>
                        <a:cs typeface="B Titr" pitchFamily="2" charset="-78"/>
                      </a:endParaRPr>
                    </a:p>
                  </a:txBody>
                  <a:tcPr/>
                </a:tc>
              </a:tr>
              <a:tr h="512450">
                <a:tc>
                  <a:txBody>
                    <a:bodyPr/>
                    <a:lstStyle/>
                    <a:p>
                      <a:pPr algn="ctr" rtl="1"/>
                      <a:r>
                        <a:rPr lang="fa-IR" sz="2000" b="1" dirty="0" smtClean="0">
                          <a:cs typeface="B Titr" pitchFamily="2" charset="-78"/>
                        </a:rPr>
                        <a:t>طبیعی</a:t>
                      </a:r>
                      <a:endParaRPr lang="fa-IR" sz="2000" b="1" dirty="0">
                        <a:cs typeface="B Titr" pitchFamily="2" charset="-78"/>
                      </a:endParaRPr>
                    </a:p>
                  </a:txBody>
                  <a:tcPr/>
                </a:tc>
                <a:tc>
                  <a:txBody>
                    <a:bodyPr/>
                    <a:lstStyle/>
                    <a:p>
                      <a:pPr algn="ctr" rtl="1"/>
                      <a:r>
                        <a:rPr lang="fa-IR" sz="2000" b="1" dirty="0" smtClean="0">
                          <a:cs typeface="B Titr" pitchFamily="2" charset="-78"/>
                        </a:rPr>
                        <a:t>24.9-18.5</a:t>
                      </a:r>
                      <a:endParaRPr lang="fa-IR" sz="2000" b="1" dirty="0">
                        <a:cs typeface="B Titr" pitchFamily="2" charset="-78"/>
                      </a:endParaRPr>
                    </a:p>
                  </a:txBody>
                  <a:tcPr/>
                </a:tc>
                <a:tc>
                  <a:txBody>
                    <a:bodyPr/>
                    <a:lstStyle/>
                    <a:p>
                      <a:pPr algn="ctr" rtl="1"/>
                      <a:r>
                        <a:rPr lang="fa-IR" sz="2000" b="1" dirty="0" smtClean="0">
                          <a:cs typeface="B Titr" pitchFamily="2" charset="-78"/>
                        </a:rPr>
                        <a:t>25-17</a:t>
                      </a:r>
                      <a:endParaRPr lang="fa-IR" sz="2000" b="1" dirty="0">
                        <a:cs typeface="B Titr" pitchFamily="2" charset="-78"/>
                      </a:endParaRPr>
                    </a:p>
                  </a:txBody>
                  <a:tcPr/>
                </a:tc>
                <a:tc>
                  <a:txBody>
                    <a:bodyPr/>
                    <a:lstStyle/>
                    <a:p>
                      <a:pPr algn="ctr" rtl="1"/>
                      <a:r>
                        <a:rPr lang="fa-IR" sz="2000" b="1" dirty="0" smtClean="0">
                          <a:cs typeface="B Titr" pitchFamily="2" charset="-78"/>
                        </a:rPr>
                        <a:t>0/63</a:t>
                      </a:r>
                      <a:endParaRPr lang="fa-IR" sz="2000" b="1" dirty="0">
                        <a:cs typeface="B Titr" pitchFamily="2" charset="-78"/>
                      </a:endParaRPr>
                    </a:p>
                  </a:txBody>
                  <a:tcPr/>
                </a:tc>
              </a:tr>
              <a:tr h="512450">
                <a:tc>
                  <a:txBody>
                    <a:bodyPr/>
                    <a:lstStyle/>
                    <a:p>
                      <a:pPr algn="ctr" rtl="1"/>
                      <a:r>
                        <a:rPr lang="fa-IR" sz="2000" b="1" dirty="0" smtClean="0">
                          <a:cs typeface="B Titr" pitchFamily="2" charset="-78"/>
                        </a:rPr>
                        <a:t>اضافه</a:t>
                      </a:r>
                      <a:r>
                        <a:rPr lang="fa-IR" sz="2000" b="1" baseline="0" dirty="0" smtClean="0">
                          <a:cs typeface="B Titr" pitchFamily="2" charset="-78"/>
                        </a:rPr>
                        <a:t> وزن</a:t>
                      </a:r>
                      <a:endParaRPr lang="fa-IR" sz="2000" b="1" dirty="0">
                        <a:cs typeface="B Titr" pitchFamily="2" charset="-78"/>
                      </a:endParaRPr>
                    </a:p>
                  </a:txBody>
                  <a:tcPr/>
                </a:tc>
                <a:tc>
                  <a:txBody>
                    <a:bodyPr/>
                    <a:lstStyle/>
                    <a:p>
                      <a:pPr algn="ctr" rtl="1"/>
                      <a:r>
                        <a:rPr lang="fa-IR" sz="2000" b="1" dirty="0" smtClean="0">
                          <a:cs typeface="B Titr" pitchFamily="2" charset="-78"/>
                        </a:rPr>
                        <a:t>29.9-25</a:t>
                      </a:r>
                      <a:endParaRPr lang="fa-IR" sz="2000" b="1" dirty="0">
                        <a:cs typeface="B Titr" pitchFamily="2" charset="-78"/>
                      </a:endParaRPr>
                    </a:p>
                  </a:txBody>
                  <a:tcPr/>
                </a:tc>
                <a:tc>
                  <a:txBody>
                    <a:bodyPr/>
                    <a:lstStyle/>
                    <a:p>
                      <a:pPr algn="ctr" rtl="1"/>
                      <a:r>
                        <a:rPr lang="fa-IR" sz="2000" b="1" dirty="0" smtClean="0">
                          <a:cs typeface="B Titr" pitchFamily="2" charset="-78"/>
                        </a:rPr>
                        <a:t>23-14</a:t>
                      </a:r>
                      <a:endParaRPr lang="fa-IR" sz="2000" b="1" dirty="0">
                        <a:cs typeface="B Titr" pitchFamily="2" charset="-78"/>
                      </a:endParaRPr>
                    </a:p>
                  </a:txBody>
                  <a:tcPr/>
                </a:tc>
                <a:tc>
                  <a:txBody>
                    <a:bodyPr/>
                    <a:lstStyle/>
                    <a:p>
                      <a:pPr algn="ctr" rtl="1"/>
                      <a:r>
                        <a:rPr lang="fa-IR" sz="2000" b="1" dirty="0" smtClean="0">
                          <a:cs typeface="B Titr" pitchFamily="2" charset="-78"/>
                        </a:rPr>
                        <a:t>0/6</a:t>
                      </a:r>
                      <a:endParaRPr lang="fa-IR" sz="2000" b="1" dirty="0">
                        <a:cs typeface="B Titr" pitchFamily="2" charset="-78"/>
                      </a:endParaRPr>
                    </a:p>
                  </a:txBody>
                  <a:tcPr/>
                </a:tc>
              </a:tr>
              <a:tr h="512450">
                <a:tc>
                  <a:txBody>
                    <a:bodyPr/>
                    <a:lstStyle/>
                    <a:p>
                      <a:pPr algn="ctr" rtl="1"/>
                      <a:r>
                        <a:rPr lang="fa-IR" sz="2000" b="1" dirty="0" smtClean="0">
                          <a:cs typeface="B Titr" pitchFamily="2" charset="-78"/>
                        </a:rPr>
                        <a:t>چاق</a:t>
                      </a:r>
                      <a:endParaRPr lang="fa-IR" sz="2000" b="1" dirty="0">
                        <a:cs typeface="B Titr" pitchFamily="2" charset="-78"/>
                      </a:endParaRPr>
                    </a:p>
                  </a:txBody>
                  <a:tcPr/>
                </a:tc>
                <a:tc>
                  <a:txBody>
                    <a:bodyPr/>
                    <a:lstStyle/>
                    <a:p>
                      <a:pPr algn="ctr" rtl="1"/>
                      <a:r>
                        <a:rPr lang="fa-IR" sz="2000" b="1" dirty="0" smtClean="0">
                          <a:cs typeface="B Titr" pitchFamily="2" charset="-78"/>
                        </a:rPr>
                        <a:t>بالای 30</a:t>
                      </a:r>
                      <a:endParaRPr lang="fa-IR" sz="2000" b="1" dirty="0">
                        <a:cs typeface="B Titr" pitchFamily="2" charset="-78"/>
                      </a:endParaRPr>
                    </a:p>
                  </a:txBody>
                  <a:tcPr/>
                </a:tc>
                <a:tc>
                  <a:txBody>
                    <a:bodyPr/>
                    <a:lstStyle/>
                    <a:p>
                      <a:pPr algn="ctr" rtl="1"/>
                      <a:r>
                        <a:rPr lang="fa-IR" sz="2000" b="1" dirty="0" smtClean="0">
                          <a:cs typeface="B Titr" pitchFamily="2" charset="-78"/>
                        </a:rPr>
                        <a:t>19-11</a:t>
                      </a:r>
                      <a:endParaRPr lang="fa-IR" sz="2000" b="1" dirty="0">
                        <a:cs typeface="B Titr" pitchFamily="2" charset="-78"/>
                      </a:endParaRPr>
                    </a:p>
                  </a:txBody>
                  <a:tcPr/>
                </a:tc>
                <a:tc>
                  <a:txBody>
                    <a:bodyPr/>
                    <a:lstStyle/>
                    <a:p>
                      <a:pPr algn="ctr" rtl="1"/>
                      <a:r>
                        <a:rPr lang="fa-IR" sz="2000" b="1" dirty="0" smtClean="0">
                          <a:cs typeface="B Titr" pitchFamily="2" charset="-78"/>
                        </a:rPr>
                        <a:t>0/45</a:t>
                      </a:r>
                      <a:endParaRPr lang="fa-IR" sz="2000" b="1" dirty="0">
                        <a:cs typeface="B Titr" pitchFamily="2" charset="-78"/>
                      </a:endParaRPr>
                    </a:p>
                  </a:txBody>
                  <a:tcPr/>
                </a:tc>
              </a:tr>
            </a:tbl>
          </a:graphicData>
        </a:graphic>
      </p:graphicFrame>
      <p:sp>
        <p:nvSpPr>
          <p:cNvPr id="6" name="Smiley Face 5"/>
          <p:cNvSpPr/>
          <p:nvPr/>
        </p:nvSpPr>
        <p:spPr>
          <a:xfrm>
            <a:off x="8429652" y="4429132"/>
            <a:ext cx="357190" cy="428628"/>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cSld>
  <p:clrMapOvr>
    <a:masterClrMapping/>
  </p:clrMapOvr>
  <p:transition spd="slow">
    <p:wheel spokes="2"/>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4.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1001</TotalTime>
  <Words>3285</Words>
  <Application>Microsoft Office PowerPoint</Application>
  <PresentationFormat>On-screen Show (4:3)</PresentationFormat>
  <Paragraphs>534</Paragraphs>
  <Slides>44</Slides>
  <Notes>2</Notes>
  <HiddenSlides>19</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44</vt:i4>
      </vt:variant>
    </vt:vector>
  </HeadingPairs>
  <TitlesOfParts>
    <vt:vector size="63" baseType="lpstr">
      <vt:lpstr>Arial</vt:lpstr>
      <vt:lpstr>B Mitra</vt:lpstr>
      <vt:lpstr>B Titr</vt:lpstr>
      <vt:lpstr>Calibri</vt:lpstr>
      <vt:lpstr>Cambria Math</vt:lpstr>
      <vt:lpstr>Century Gothic</vt:lpstr>
      <vt:lpstr>Constantia</vt:lpstr>
      <vt:lpstr>Courier New</vt:lpstr>
      <vt:lpstr>Franklin Gothic Book</vt:lpstr>
      <vt:lpstr>Majalla UI</vt:lpstr>
      <vt:lpstr>Perpetua</vt:lpstr>
      <vt:lpstr>Tahoma</vt:lpstr>
      <vt:lpstr>Times New Roman</vt:lpstr>
      <vt:lpstr>Wingdings</vt:lpstr>
      <vt:lpstr>Wingdings 2</vt:lpstr>
      <vt:lpstr>Office Theme</vt:lpstr>
      <vt:lpstr>Flow</vt:lpstr>
      <vt:lpstr>Equity</vt:lpstr>
      <vt:lpstr>Austin</vt:lpstr>
      <vt:lpstr>اصول تغذیه صحیح دردوران بارداری وشیردهی</vt:lpstr>
      <vt:lpstr>PowerPoint Presentation</vt:lpstr>
      <vt:lpstr>وزن پیش ازبارداری مهم ترین شاخص جهت تعیین BMIاست. درصورت ثبت نشدن آن،وزن تا3ماه قبل ازبارداری هم می تواند ملاک عمل قرارگیرد.</vt:lpstr>
      <vt:lpstr>میزان افزایش وزن برای مادران بزرگسال در بارداری تک قلویی بر اساس نمایه ی توده بدنی قبل از بارداری </vt:lpstr>
      <vt:lpstr>PowerPoint Presentation</vt:lpstr>
      <vt:lpstr>میزان وزن گیری مادری که در سه ماهه اول بارداری (هفته 12-2 بارداری) مراجعه می کند:</vt:lpstr>
      <vt:lpstr>میزان افزایش وزن برای مادران نوجوان (زیر19سال)</vt:lpstr>
      <vt:lpstr>نمایه توده بدنی(BMI)برای سن دختران 12-19ساله </vt:lpstr>
      <vt:lpstr>میزان افزایش وزن برای مادرهای باردار دردوقلویی</vt:lpstr>
      <vt:lpstr>میزان وزن گیری مادری که در سه ماهه سوم بارداری (هفته 40-26) مراجعه می کند: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نحوه ترسیم نمودار وزن گیری مادر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معیارهای وزن گیری نامناسب درمادران باردار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باتشکرازشما عزیزان</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اصول تغذیه صحیح دردوران بارداری وشیردهی</dc:title>
  <dc:creator>a.safavi</dc:creator>
  <cp:lastModifiedBy>Shokofa Bagherinia</cp:lastModifiedBy>
  <cp:revision>95</cp:revision>
  <dcterms:created xsi:type="dcterms:W3CDTF">2012-09-29T07:34:55Z</dcterms:created>
  <dcterms:modified xsi:type="dcterms:W3CDTF">2017-06-06T04:14:02Z</dcterms:modified>
</cp:coreProperties>
</file>